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19"/>
  </p:handoutMasterIdLst>
  <p:sldIdLst>
    <p:sldId id="256" r:id="rId2"/>
    <p:sldId id="301" r:id="rId3"/>
    <p:sldId id="284" r:id="rId4"/>
    <p:sldId id="297" r:id="rId5"/>
    <p:sldId id="303" r:id="rId6"/>
    <p:sldId id="278" r:id="rId7"/>
    <p:sldId id="280" r:id="rId8"/>
    <p:sldId id="302" r:id="rId9"/>
    <p:sldId id="286" r:id="rId10"/>
    <p:sldId id="288" r:id="rId11"/>
    <p:sldId id="300" r:id="rId12"/>
    <p:sldId id="295" r:id="rId13"/>
    <p:sldId id="277" r:id="rId14"/>
    <p:sldId id="304" r:id="rId15"/>
    <p:sldId id="298" r:id="rId16"/>
    <p:sldId id="265" r:id="rId17"/>
    <p:sldId id="29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72D4"/>
    <a:srgbClr val="53E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74" autoAdjust="0"/>
    <p:restoredTop sz="99110" autoAdjust="0"/>
  </p:normalViewPr>
  <p:slideViewPr>
    <p:cSldViewPr snapToGrid="0">
      <p:cViewPr varScale="1">
        <p:scale>
          <a:sx n="71" d="100"/>
          <a:sy n="71" d="100"/>
        </p:scale>
        <p:origin x="-120" y="-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-22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66CEBA-37D9-4BCC-A869-7A87DA03F913}" type="datetimeFigureOut">
              <a:rPr lang="es-AR" smtClean="0"/>
              <a:t>12/6/2025</a:t>
            </a:fld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A9D8E2-EA2D-4CE1-83C3-9C8D80BEDB5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244658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g>
</file>

<file path=ppt/media/image11.png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png>
</file>

<file path=ppt/media/image19.tmp>
</file>

<file path=ppt/media/image2.png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8.tmp>
</file>

<file path=ppt/media/image29.tmp>
</file>

<file path=ppt/media/image3.png>
</file>

<file path=ppt/media/image30.tmp>
</file>

<file path=ppt/media/image31.tmp>
</file>

<file path=ppt/media/image32.png>
</file>

<file path=ppt/media/image33.png>
</file>

<file path=ppt/media/image34.tmp>
</file>

<file path=ppt/media/image35.tmp>
</file>

<file path=ppt/media/image36.tmp>
</file>

<file path=ppt/media/image37.tmp>
</file>

<file path=ppt/media/image38.tmp>
</file>

<file path=ppt/media/image39.png>
</file>

<file path=ppt/media/image4.png>
</file>

<file path=ppt/media/image40.tmp>
</file>

<file path=ppt/media/image41.tmp>
</file>

<file path=ppt/media/image42.png>
</file>

<file path=ppt/media/image43.tmp>
</file>

<file path=ppt/media/image44.tmp>
</file>

<file path=ppt/media/image45.tmp>
</file>

<file path=ppt/media/image46.png>
</file>

<file path=ppt/media/image47.tmp>
</file>

<file path=ppt/media/image48.png>
</file>

<file path=ppt/media/image49.tmp>
</file>

<file path=ppt/media/image5.jpeg>
</file>

<file path=ppt/media/image50.tmp>
</file>

<file path=ppt/media/image51.png>
</file>

<file path=ppt/media/image52.tmp>
</file>

<file path=ppt/media/image53.tmp>
</file>

<file path=ppt/media/image54.tmp>
</file>

<file path=ppt/media/image55.tmp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6/12/2025</a:t>
            </a:fld>
            <a:endParaRPr lang="en-US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B1DAE"/>
            </a:gs>
            <a:gs pos="28000">
              <a:srgbClr val="00B0F0">
                <a:lumMod val="73000"/>
              </a:srgbClr>
            </a:gs>
            <a:gs pos="62000">
              <a:srgbClr val="181CC7">
                <a:lumMod val="75000"/>
              </a:srgbClr>
            </a:gs>
            <a:gs pos="81000">
              <a:srgbClr val="7005D4">
                <a:lumMod val="70000"/>
              </a:srgbClr>
            </a:gs>
            <a:gs pos="100000">
              <a:srgbClr val="240933"/>
            </a:gs>
            <a:gs pos="100000">
              <a:srgbClr val="C234AE"/>
            </a:gs>
          </a:gsLst>
          <a:path path="circle">
            <a:fillToRect l="100000" t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eg"/><Relationship Id="rId9" Type="http://schemas.openxmlformats.org/officeDocument/2006/relationships/image" Target="../media/image10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microsoft.com/office/2007/relationships/hdphoto" Target="../media/hdphoto6.wdp"/><Relationship Id="rId5" Type="http://schemas.openxmlformats.org/officeDocument/2006/relationships/image" Target="../media/image42.png"/><Relationship Id="rId4" Type="http://schemas.openxmlformats.org/officeDocument/2006/relationships/hyperlink" Target="https://disponibilizacionweb.onrender.co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microsoft.com/office/2007/relationships/hdphoto" Target="../media/hdphoto6.wdp"/><Relationship Id="rId5" Type="http://schemas.openxmlformats.org/officeDocument/2006/relationships/image" Target="../media/image42.png"/><Relationship Id="rId4" Type="http://schemas.openxmlformats.org/officeDocument/2006/relationships/hyperlink" Target="https://disponibilizacionweb.onrender.com/postulacionIT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openxmlformats.org/officeDocument/2006/relationships/image" Target="../media/image4.png"/><Relationship Id="rId7" Type="http://schemas.openxmlformats.org/officeDocument/2006/relationships/image" Target="../media/image4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tmp"/><Relationship Id="rId5" Type="http://schemas.openxmlformats.org/officeDocument/2006/relationships/image" Target="../media/image44.tmp"/><Relationship Id="rId4" Type="http://schemas.openxmlformats.org/officeDocument/2006/relationships/image" Target="../media/image43.tm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tmp"/><Relationship Id="rId3" Type="http://schemas.openxmlformats.org/officeDocument/2006/relationships/image" Target="../media/image47.tmp"/><Relationship Id="rId7" Type="http://schemas.openxmlformats.org/officeDocument/2006/relationships/image" Target="../media/image49.tm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8.wdp"/><Relationship Id="rId4" Type="http://schemas.openxmlformats.org/officeDocument/2006/relationships/image" Target="../media/image48.png"/><Relationship Id="rId9" Type="http://schemas.openxmlformats.org/officeDocument/2006/relationships/image" Target="../media/image5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55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tmp"/><Relationship Id="rId5" Type="http://schemas.openxmlformats.org/officeDocument/2006/relationships/image" Target="../media/image53.tmp"/><Relationship Id="rId4" Type="http://schemas.openxmlformats.org/officeDocument/2006/relationships/image" Target="../media/image52.tm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png"/><Relationship Id="rId5" Type="http://schemas.microsoft.com/office/2007/relationships/hdphoto" Target="../media/hdphoto10.wdp"/><Relationship Id="rId4" Type="http://schemas.openxmlformats.org/officeDocument/2006/relationships/image" Target="../media/image5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4.png"/><Relationship Id="rId3" Type="http://schemas.microsoft.com/office/2007/relationships/hdphoto" Target="../media/hdphoto12.wdp"/><Relationship Id="rId7" Type="http://schemas.openxmlformats.org/officeDocument/2006/relationships/image" Target="../media/image6.jpg"/><Relationship Id="rId12" Type="http://schemas.openxmlformats.org/officeDocument/2006/relationships/image" Target="../media/image3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11" Type="http://schemas.openxmlformats.org/officeDocument/2006/relationships/image" Target="../media/image10.jpg"/><Relationship Id="rId5" Type="http://schemas.microsoft.com/office/2007/relationships/hdphoto" Target="../media/hdphoto13.wdp"/><Relationship Id="rId10" Type="http://schemas.openxmlformats.org/officeDocument/2006/relationships/image" Target="../media/image9.jpg"/><Relationship Id="rId4" Type="http://schemas.openxmlformats.org/officeDocument/2006/relationships/image" Target="../media/image60.png"/><Relationship Id="rId9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mp"/><Relationship Id="rId3" Type="http://schemas.openxmlformats.org/officeDocument/2006/relationships/image" Target="../media/image4.png"/><Relationship Id="rId7" Type="http://schemas.openxmlformats.org/officeDocument/2006/relationships/image" Target="../media/image15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tmp"/><Relationship Id="rId11" Type="http://schemas.microsoft.com/office/2007/relationships/hdphoto" Target="../media/hdphoto2.wdp"/><Relationship Id="rId5" Type="http://schemas.openxmlformats.org/officeDocument/2006/relationships/image" Target="../media/image13.tmp"/><Relationship Id="rId10" Type="http://schemas.openxmlformats.org/officeDocument/2006/relationships/image" Target="../media/image18.png"/><Relationship Id="rId4" Type="http://schemas.openxmlformats.org/officeDocument/2006/relationships/image" Target="../media/image12.tmp"/><Relationship Id="rId9" Type="http://schemas.openxmlformats.org/officeDocument/2006/relationships/image" Target="../media/image17.tm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tmp"/><Relationship Id="rId13" Type="http://schemas.openxmlformats.org/officeDocument/2006/relationships/image" Target="../media/image28.tmp"/><Relationship Id="rId18" Type="http://schemas.microsoft.com/office/2007/relationships/hdphoto" Target="../media/hdphoto2.wdp"/><Relationship Id="rId3" Type="http://schemas.openxmlformats.org/officeDocument/2006/relationships/image" Target="../media/image4.png"/><Relationship Id="rId7" Type="http://schemas.openxmlformats.org/officeDocument/2006/relationships/image" Target="../media/image22.tmp"/><Relationship Id="rId12" Type="http://schemas.openxmlformats.org/officeDocument/2006/relationships/image" Target="../media/image27.tmp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31.tm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tmp"/><Relationship Id="rId11" Type="http://schemas.openxmlformats.org/officeDocument/2006/relationships/image" Target="../media/image26.tmp"/><Relationship Id="rId5" Type="http://schemas.openxmlformats.org/officeDocument/2006/relationships/image" Target="../media/image20.tmp"/><Relationship Id="rId15" Type="http://schemas.openxmlformats.org/officeDocument/2006/relationships/image" Target="../media/image30.tmp"/><Relationship Id="rId10" Type="http://schemas.openxmlformats.org/officeDocument/2006/relationships/image" Target="../media/image25.tmp"/><Relationship Id="rId4" Type="http://schemas.openxmlformats.org/officeDocument/2006/relationships/image" Target="../media/image19.tmp"/><Relationship Id="rId9" Type="http://schemas.openxmlformats.org/officeDocument/2006/relationships/image" Target="../media/image24.tmp"/><Relationship Id="rId14" Type="http://schemas.openxmlformats.org/officeDocument/2006/relationships/image" Target="../media/image29.tm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tmp"/><Relationship Id="rId3" Type="http://schemas.openxmlformats.org/officeDocument/2006/relationships/image" Target="../media/image4.png"/><Relationship Id="rId7" Type="http://schemas.openxmlformats.org/officeDocument/2006/relationships/image" Target="../media/image28.tmp"/><Relationship Id="rId12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tmp"/><Relationship Id="rId11" Type="http://schemas.openxmlformats.org/officeDocument/2006/relationships/image" Target="../media/image18.png"/><Relationship Id="rId5" Type="http://schemas.openxmlformats.org/officeDocument/2006/relationships/image" Target="../media/image26.tmp"/><Relationship Id="rId10" Type="http://schemas.openxmlformats.org/officeDocument/2006/relationships/image" Target="../media/image31.tmp"/><Relationship Id="rId4" Type="http://schemas.openxmlformats.org/officeDocument/2006/relationships/image" Target="../media/image19.tmp"/><Relationship Id="rId9" Type="http://schemas.openxmlformats.org/officeDocument/2006/relationships/image" Target="../media/image30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tmp"/><Relationship Id="rId3" Type="http://schemas.openxmlformats.org/officeDocument/2006/relationships/image" Target="../media/image4.png"/><Relationship Id="rId7" Type="http://schemas.openxmlformats.org/officeDocument/2006/relationships/image" Target="../media/image37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tmp"/><Relationship Id="rId5" Type="http://schemas.openxmlformats.org/officeDocument/2006/relationships/image" Target="../media/image35.tmp"/><Relationship Id="rId10" Type="http://schemas.microsoft.com/office/2007/relationships/hdphoto" Target="../media/hdphoto5.wdp"/><Relationship Id="rId4" Type="http://schemas.openxmlformats.org/officeDocument/2006/relationships/image" Target="../media/image34.tmp"/><Relationship Id="rId9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41.tmp"/><Relationship Id="rId4" Type="http://schemas.openxmlformats.org/officeDocument/2006/relationships/image" Target="../media/image40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24 Rectángulo"/>
          <p:cNvSpPr/>
          <p:nvPr/>
        </p:nvSpPr>
        <p:spPr>
          <a:xfrm>
            <a:off x="695459" y="1212854"/>
            <a:ext cx="10625071" cy="85563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38100"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4" name="23 Rectángulo"/>
          <p:cNvSpPr/>
          <p:nvPr/>
        </p:nvSpPr>
        <p:spPr>
          <a:xfrm>
            <a:off x="695459" y="2150731"/>
            <a:ext cx="10625071" cy="4589701"/>
          </a:xfrm>
          <a:prstGeom prst="rect">
            <a:avLst/>
          </a:prstGeom>
          <a:solidFill>
            <a:schemeClr val="accent3">
              <a:lumMod val="50000"/>
            </a:schemeClr>
          </a:solidFill>
          <a:ln w="38100"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4" name="Rectángulo 3"/>
          <p:cNvSpPr/>
          <p:nvPr/>
        </p:nvSpPr>
        <p:spPr>
          <a:xfrm>
            <a:off x="1088099" y="0"/>
            <a:ext cx="9839790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GESTIÓN DE RECLUTAMIENTO DE TALENTOS</a:t>
            </a:r>
          </a:p>
          <a:p>
            <a:pPr algn="ctr"/>
            <a:r>
              <a:rPr lang="es-ES" sz="32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REUNIÓN FORMAL 4</a:t>
            </a:r>
            <a:endParaRPr lang="es-ES" sz="3200" dirty="0">
              <a:ln w="0"/>
              <a:solidFill>
                <a:srgbClr val="53E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salization" panose="020B0604020202020204" pitchFamily="34" charset="0"/>
              <a:ea typeface="Artifakt Element" panose="020B05030500000200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3356673" y="1200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sp>
        <p:nvSpPr>
          <p:cNvPr id="10" name="Rectángulo 9"/>
          <p:cNvSpPr/>
          <p:nvPr/>
        </p:nvSpPr>
        <p:spPr>
          <a:xfrm>
            <a:off x="1151486" y="1457959"/>
            <a:ext cx="8314486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AR" sz="2000" dirty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AR" sz="2000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AR" sz="2000" u="sng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CONSULTORA</a:t>
            </a:r>
            <a:r>
              <a:rPr lang="es-AR" sz="2000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					  </a:t>
            </a:r>
            <a:r>
              <a:rPr lang="es-AR" sz="2000" u="sng" dirty="0" smtClean="0">
                <a:effectLst/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NOMBRE DEL PRODUCTO</a:t>
            </a:r>
            <a:r>
              <a:rPr lang="es-AR" sz="2000" dirty="0" smtClean="0">
                <a:effectLst/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067452" y="1383780"/>
            <a:ext cx="1967346" cy="53570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sp>
        <p:nvSpPr>
          <p:cNvPr id="3" name="2 Rectángulo"/>
          <p:cNvSpPr/>
          <p:nvPr/>
        </p:nvSpPr>
        <p:spPr>
          <a:xfrm>
            <a:off x="870434" y="2969946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15 Rectángulo"/>
          <p:cNvSpPr/>
          <p:nvPr/>
        </p:nvSpPr>
        <p:spPr>
          <a:xfrm>
            <a:off x="864084" y="4860961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7" name="16 Rectángulo"/>
          <p:cNvSpPr/>
          <p:nvPr/>
        </p:nvSpPr>
        <p:spPr>
          <a:xfrm>
            <a:off x="4474955" y="2964970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8" name="17 Rectángulo"/>
          <p:cNvSpPr/>
          <p:nvPr/>
        </p:nvSpPr>
        <p:spPr>
          <a:xfrm>
            <a:off x="4474955" y="4855983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9" name="18 Rectángulo"/>
          <p:cNvSpPr/>
          <p:nvPr/>
        </p:nvSpPr>
        <p:spPr>
          <a:xfrm>
            <a:off x="8026175" y="2964969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0" name="19 Rectángulo"/>
          <p:cNvSpPr/>
          <p:nvPr/>
        </p:nvSpPr>
        <p:spPr>
          <a:xfrm>
            <a:off x="8026175" y="4851004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5" name="4 CuadroTexto"/>
          <p:cNvSpPr txBox="1"/>
          <p:nvPr/>
        </p:nvSpPr>
        <p:spPr>
          <a:xfrm>
            <a:off x="870434" y="3039084"/>
            <a:ext cx="3136900" cy="35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AR" sz="1600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Abal</a:t>
            </a:r>
            <a:r>
              <a:rPr lang="es-AR" sz="1600" dirty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Fernando </a:t>
            </a:r>
            <a:r>
              <a:rPr lang="es-AR" sz="1600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Gabriel</a:t>
            </a:r>
            <a:endParaRPr lang="es-AR" sz="1600" dirty="0">
              <a:latin typeface="Nasalization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8 CuadroTexto"/>
          <p:cNvSpPr txBox="1"/>
          <p:nvPr/>
        </p:nvSpPr>
        <p:spPr>
          <a:xfrm>
            <a:off x="4608356" y="3042428"/>
            <a:ext cx="2863745" cy="344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 err="1" smtClean="0">
                <a:latin typeface="Nasalization" panose="020B0604020202020204" pitchFamily="34" charset="0"/>
              </a:rPr>
              <a:t>Abalos</a:t>
            </a:r>
            <a:r>
              <a:rPr lang="en-US" sz="1600" dirty="0">
                <a:latin typeface="Nasalization" panose="020B0604020202020204" pitchFamily="34" charset="0"/>
              </a:rPr>
              <a:t>, Lucas </a:t>
            </a:r>
            <a:r>
              <a:rPr lang="en-US" sz="1600" dirty="0" smtClean="0">
                <a:latin typeface="Nasalization" panose="020B0604020202020204" pitchFamily="34" charset="0"/>
              </a:rPr>
              <a:t>Gabriel</a:t>
            </a:r>
            <a:endParaRPr lang="es-AR" dirty="0">
              <a:latin typeface="Nasalization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832334" y="4987480"/>
            <a:ext cx="3213100" cy="35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 smtClean="0">
                <a:latin typeface="Nasalization" panose="020B0604020202020204" pitchFamily="34" charset="0"/>
              </a:rPr>
              <a:t>Gutiérrez</a:t>
            </a:r>
            <a:r>
              <a:rPr lang="en-US" sz="1600" dirty="0">
                <a:latin typeface="Nasalization" panose="020B0604020202020204" pitchFamily="34" charset="0"/>
              </a:rPr>
              <a:t>, Diego </a:t>
            </a:r>
            <a:r>
              <a:rPr lang="en-US" sz="1600" dirty="0" err="1" smtClean="0">
                <a:latin typeface="Nasalization" panose="020B0604020202020204" pitchFamily="34" charset="0"/>
              </a:rPr>
              <a:t>Germán</a:t>
            </a:r>
            <a:endParaRPr lang="en-US" sz="1600" dirty="0">
              <a:latin typeface="Nasalization" panose="020B0604020202020204" pitchFamily="34" charset="0"/>
            </a:endParaRPr>
          </a:p>
        </p:txBody>
      </p:sp>
      <p:sp>
        <p:nvSpPr>
          <p:cNvPr id="14" name="13 CuadroTexto"/>
          <p:cNvSpPr txBox="1"/>
          <p:nvPr/>
        </p:nvSpPr>
        <p:spPr>
          <a:xfrm>
            <a:off x="8148102" y="4977526"/>
            <a:ext cx="2886696" cy="344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 smtClean="0">
                <a:latin typeface="Nasalization" panose="020B0604020202020204" pitchFamily="34" charset="0"/>
              </a:rPr>
              <a:t>Sotelo</a:t>
            </a:r>
            <a:r>
              <a:rPr lang="en-US" sz="1600" dirty="0">
                <a:latin typeface="Nasalization" panose="020B0604020202020204" pitchFamily="34" charset="0"/>
              </a:rPr>
              <a:t>, Evelyn </a:t>
            </a:r>
            <a:r>
              <a:rPr lang="en-US" sz="1600" dirty="0" smtClean="0">
                <a:latin typeface="Nasalization" panose="020B0604020202020204" pitchFamily="34" charset="0"/>
              </a:rPr>
              <a:t>Romina</a:t>
            </a:r>
            <a:endParaRPr lang="en-US" sz="1600" dirty="0">
              <a:latin typeface="Nasalization" panose="020B0604020202020204" pitchFamily="34" charset="0"/>
            </a:endParaRPr>
          </a:p>
        </p:txBody>
      </p:sp>
      <p:sp>
        <p:nvSpPr>
          <p:cNvPr id="15" name="14 CuadroTexto"/>
          <p:cNvSpPr txBox="1"/>
          <p:nvPr/>
        </p:nvSpPr>
        <p:spPr>
          <a:xfrm>
            <a:off x="4767107" y="4982504"/>
            <a:ext cx="2546245" cy="344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 smtClean="0">
                <a:latin typeface="Nasalization" panose="020B0604020202020204" pitchFamily="34" charset="0"/>
              </a:rPr>
              <a:t>Roldan, Guadalupe</a:t>
            </a:r>
            <a:endParaRPr lang="en-US" sz="1600" dirty="0">
              <a:latin typeface="Nasalization" panose="020B0604020202020204" pitchFamily="34" charset="0"/>
            </a:endParaRPr>
          </a:p>
        </p:txBody>
      </p:sp>
      <p:sp>
        <p:nvSpPr>
          <p:cNvPr id="13" name="12 CuadroTexto"/>
          <p:cNvSpPr txBox="1"/>
          <p:nvPr/>
        </p:nvSpPr>
        <p:spPr>
          <a:xfrm>
            <a:off x="8026175" y="3031813"/>
            <a:ext cx="3200400" cy="344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 smtClean="0">
                <a:latin typeface="Nasalization" panose="020B0604020202020204" pitchFamily="34" charset="0"/>
              </a:rPr>
              <a:t>Bianciotto</a:t>
            </a:r>
            <a:r>
              <a:rPr lang="en-US" sz="1600" dirty="0">
                <a:latin typeface="Nasalization" panose="020B0604020202020204" pitchFamily="34" charset="0"/>
              </a:rPr>
              <a:t>, </a:t>
            </a:r>
            <a:r>
              <a:rPr lang="en-US" sz="1600" dirty="0" err="1">
                <a:latin typeface="Nasalization" panose="020B0604020202020204" pitchFamily="34" charset="0"/>
              </a:rPr>
              <a:t>Matías</a:t>
            </a:r>
            <a:r>
              <a:rPr lang="en-US" sz="1600" dirty="0">
                <a:latin typeface="Nasalization" panose="020B0604020202020204" pitchFamily="34" charset="0"/>
              </a:rPr>
              <a:t> </a:t>
            </a:r>
            <a:r>
              <a:rPr lang="en-US" sz="1600" dirty="0" smtClean="0">
                <a:latin typeface="Nasalization" panose="020B0604020202020204" pitchFamily="34" charset="0"/>
              </a:rPr>
              <a:t>Felipe</a:t>
            </a:r>
            <a:endParaRPr lang="en-US" sz="1600" dirty="0">
              <a:latin typeface="Nasalization" panose="020B0604020202020204" pitchFamily="34" charset="0"/>
            </a:endParaRPr>
          </a:p>
        </p:txBody>
      </p:sp>
      <p:sp>
        <p:nvSpPr>
          <p:cNvPr id="21" name="Rectángulo 9"/>
          <p:cNvSpPr/>
          <p:nvPr/>
        </p:nvSpPr>
        <p:spPr>
          <a:xfrm>
            <a:off x="4722463" y="2228685"/>
            <a:ext cx="2635529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AR" sz="2000" u="sng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INTEGRANTES</a:t>
            </a:r>
            <a:r>
              <a:rPr lang="es-AR" sz="2000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es-AR" sz="2000" dirty="0" smtClean="0">
              <a:effectLst/>
              <a:latin typeface="Nasalization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38" t="9629" r="13365" b="42788"/>
          <a:stretch/>
        </p:blipFill>
        <p:spPr>
          <a:xfrm>
            <a:off x="8918441" y="3342635"/>
            <a:ext cx="1337490" cy="13374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6 Image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013" y="5282983"/>
            <a:ext cx="1337490" cy="13374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7 Imagen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0" t="18765" r="20536" b="40249"/>
          <a:stretch/>
        </p:blipFill>
        <p:spPr>
          <a:xfrm>
            <a:off x="5295175" y="3342635"/>
            <a:ext cx="1425637" cy="1339200"/>
          </a:xfrm>
          <a:prstGeom prst="rect">
            <a:avLst/>
          </a:prstGeom>
        </p:spPr>
      </p:pic>
      <p:pic>
        <p:nvPicPr>
          <p:cNvPr id="22" name="21 Imagen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7" t="27408" r="18145" b="13214"/>
          <a:stretch/>
        </p:blipFill>
        <p:spPr>
          <a:xfrm>
            <a:off x="5401210" y="5281273"/>
            <a:ext cx="1339200" cy="1339200"/>
          </a:xfrm>
          <a:prstGeom prst="rect">
            <a:avLst/>
          </a:prstGeom>
        </p:spPr>
      </p:pic>
      <p:pic>
        <p:nvPicPr>
          <p:cNvPr id="23" name="22 Imagen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5" b="8046"/>
          <a:stretch/>
        </p:blipFill>
        <p:spPr>
          <a:xfrm>
            <a:off x="1744013" y="3376459"/>
            <a:ext cx="1337490" cy="1339200"/>
          </a:xfrm>
          <a:prstGeom prst="rect">
            <a:avLst/>
          </a:prstGeom>
        </p:spPr>
      </p:pic>
      <p:pic>
        <p:nvPicPr>
          <p:cNvPr id="26" name="25 Imagen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5" t="20178" b="39118"/>
          <a:stretch/>
        </p:blipFill>
        <p:spPr>
          <a:xfrm>
            <a:off x="8918441" y="5281273"/>
            <a:ext cx="1329453" cy="13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88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1" y="5938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pic>
        <p:nvPicPr>
          <p:cNvPr id="3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267474" y="6113727"/>
            <a:ext cx="2924526" cy="79634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sp>
        <p:nvSpPr>
          <p:cNvPr id="4" name="Rectángulo 9"/>
          <p:cNvSpPr/>
          <p:nvPr/>
        </p:nvSpPr>
        <p:spPr>
          <a:xfrm>
            <a:off x="-634999" y="547294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A PROBARLO</a:t>
            </a:r>
            <a:endParaRPr lang="es-ES" sz="4000" dirty="0">
              <a:ln w="0"/>
              <a:solidFill>
                <a:srgbClr val="53E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salization" panose="020B0604020202020204" pitchFamily="34" charset="0"/>
              <a:ea typeface="Artifakt Element" panose="020B0503050000020004" pitchFamily="34" charset="0"/>
            </a:endParaRPr>
          </a:p>
        </p:txBody>
      </p:sp>
      <p:pic>
        <p:nvPicPr>
          <p:cNvPr id="6" name="Imagen 4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641" b="97363" l="293" r="100000">
                        <a14:foregroundMark x1="21582" y1="33008" x2="50195" y2="35156"/>
                        <a14:foregroundMark x1="21973" y1="43262" x2="44824" y2="39063"/>
                        <a14:foregroundMark x1="27344" y1="32031" x2="25879" y2="46777"/>
                        <a14:foregroundMark x1="30859" y1="57031" x2="38379" y2="52344"/>
                        <a14:foregroundMark x1="57520" y1="12402" x2="57520" y2="12402"/>
                        <a14:foregroundMark x1="83398" y1="21289" x2="83398" y2="21289"/>
                        <a14:foregroundMark x1="10938" y1="17383" x2="10938" y2="17383"/>
                        <a14:foregroundMark x1="3809" y1="48730" x2="3809" y2="48730"/>
                        <a14:foregroundMark x1="81348" y1="80566" x2="81348" y2="80566"/>
                        <a14:foregroundMark x1="63184" y1="34766" x2="86328" y2="58398"/>
                        <a14:foregroundMark x1="60059" y1="55469" x2="90625" y2="36719"/>
                        <a14:foregroundMark x1="78027" y1="33691" x2="74121" y2="58496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953" y="901237"/>
            <a:ext cx="4609547" cy="4609547"/>
          </a:xfrm>
          <a:prstGeom prst="rect">
            <a:avLst/>
          </a:prstGeom>
        </p:spPr>
      </p:pic>
      <p:sp>
        <p:nvSpPr>
          <p:cNvPr id="8" name="CuadroTexto 2"/>
          <p:cNvSpPr txBox="1"/>
          <p:nvPr/>
        </p:nvSpPr>
        <p:spPr>
          <a:xfrm>
            <a:off x="618192" y="5095285"/>
            <a:ext cx="114722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Nasalization" panose="020B0604020202020204" pitchFamily="34" charset="0"/>
              </a:rPr>
              <a:t>Haga </a:t>
            </a:r>
            <a:r>
              <a:rPr lang="es-ES" sz="2400" dirty="0" err="1" smtClean="0">
                <a:latin typeface="Nasalization" panose="020B0604020202020204" pitchFamily="34" charset="0"/>
              </a:rPr>
              <a:t>click</a:t>
            </a:r>
            <a:r>
              <a:rPr lang="es-ES" sz="2400" dirty="0" smtClean="0">
                <a:latin typeface="Nasalization" panose="020B0604020202020204" pitchFamily="34" charset="0"/>
              </a:rPr>
              <a:t> en la imagen o ingrese </a:t>
            </a:r>
            <a:r>
              <a:rPr lang="es-ES" sz="2400" dirty="0">
                <a:latin typeface="Nasalization" panose="020B0604020202020204" pitchFamily="34" charset="0"/>
              </a:rPr>
              <a:t>a: https://disponibilizacionweb.onrender.com/</a:t>
            </a:r>
            <a:endParaRPr lang="es-AR" sz="2400" dirty="0">
              <a:latin typeface="Nasalization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0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1" y="5938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pic>
        <p:nvPicPr>
          <p:cNvPr id="3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267474" y="6113727"/>
            <a:ext cx="2924526" cy="79634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sp>
        <p:nvSpPr>
          <p:cNvPr id="4" name="Rectángulo 9"/>
          <p:cNvSpPr/>
          <p:nvPr/>
        </p:nvSpPr>
        <p:spPr>
          <a:xfrm>
            <a:off x="-444499" y="548488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POSTULACIÓN</a:t>
            </a:r>
            <a:endParaRPr lang="es-ES" sz="4000" dirty="0">
              <a:ln w="0"/>
              <a:solidFill>
                <a:srgbClr val="53E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salization" panose="020B0604020202020204" pitchFamily="34" charset="0"/>
              <a:ea typeface="Artifakt Element" panose="020B0503050000020004" pitchFamily="34" charset="0"/>
            </a:endParaRPr>
          </a:p>
        </p:txBody>
      </p:sp>
      <p:pic>
        <p:nvPicPr>
          <p:cNvPr id="6" name="Imagen 4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641" b="97363" l="293" r="100000">
                        <a14:foregroundMark x1="21582" y1="33008" x2="50195" y2="35156"/>
                        <a14:foregroundMark x1="21973" y1="43262" x2="44824" y2="39063"/>
                        <a14:foregroundMark x1="27344" y1="32031" x2="25879" y2="46777"/>
                        <a14:foregroundMark x1="30859" y1="57031" x2="38379" y2="52344"/>
                        <a14:foregroundMark x1="57520" y1="12402" x2="57520" y2="12402"/>
                        <a14:foregroundMark x1="83398" y1="21289" x2="83398" y2="21289"/>
                        <a14:foregroundMark x1="10938" y1="17383" x2="10938" y2="17383"/>
                        <a14:foregroundMark x1="3809" y1="48730" x2="3809" y2="48730"/>
                        <a14:foregroundMark x1="81348" y1="80566" x2="81348" y2="80566"/>
                        <a14:foregroundMark x1="63184" y1="34766" x2="86328" y2="58398"/>
                        <a14:foregroundMark x1="60059" y1="55469" x2="90625" y2="36719"/>
                        <a14:foregroundMark x1="78027" y1="33691" x2="74121" y2="58496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953" y="906384"/>
            <a:ext cx="4609547" cy="4609547"/>
          </a:xfrm>
          <a:prstGeom prst="rect">
            <a:avLst/>
          </a:prstGeom>
        </p:spPr>
      </p:pic>
      <p:sp>
        <p:nvSpPr>
          <p:cNvPr id="7" name="CuadroTexto 2"/>
          <p:cNvSpPr txBox="1"/>
          <p:nvPr/>
        </p:nvSpPr>
        <p:spPr>
          <a:xfrm>
            <a:off x="618192" y="5093932"/>
            <a:ext cx="114722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Nasalization" panose="020B0604020202020204" pitchFamily="34" charset="0"/>
              </a:rPr>
              <a:t>Haga </a:t>
            </a:r>
            <a:r>
              <a:rPr lang="es-ES" sz="2400" dirty="0" err="1" smtClean="0">
                <a:latin typeface="Nasalization" panose="020B0604020202020204" pitchFamily="34" charset="0"/>
              </a:rPr>
              <a:t>click</a:t>
            </a:r>
            <a:r>
              <a:rPr lang="es-ES" sz="2400" dirty="0" smtClean="0">
                <a:latin typeface="Nasalization" panose="020B0604020202020204" pitchFamily="34" charset="0"/>
              </a:rPr>
              <a:t> en la imagen o ingrese </a:t>
            </a:r>
            <a:r>
              <a:rPr lang="es-ES" sz="2400" dirty="0">
                <a:latin typeface="Nasalization" panose="020B0604020202020204" pitchFamily="34" charset="0"/>
              </a:rPr>
              <a:t>a: https://disponibilizacionweb.onrender.com/postulacionIT </a:t>
            </a:r>
            <a:endParaRPr lang="es-AR" sz="2400" dirty="0">
              <a:latin typeface="Nasalization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90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1" y="5938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pic>
        <p:nvPicPr>
          <p:cNvPr id="6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267474" y="6113727"/>
            <a:ext cx="2924526" cy="79634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sp>
        <p:nvSpPr>
          <p:cNvPr id="7" name="Rectángulo 3"/>
          <p:cNvSpPr/>
          <p:nvPr/>
        </p:nvSpPr>
        <p:spPr>
          <a:xfrm>
            <a:off x="1" y="191694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EVOLUCION DE PRUEBA</a:t>
            </a:r>
          </a:p>
        </p:txBody>
      </p:sp>
      <p:pic>
        <p:nvPicPr>
          <p:cNvPr id="2" name="1 Imagen" descr="Recorte de pantalla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264" y="899579"/>
            <a:ext cx="7097471" cy="445234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7 Imagen" descr="Recorte de pantalla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49" y="5208816"/>
            <a:ext cx="4992101" cy="1303085"/>
          </a:xfrm>
          <a:prstGeom prst="rect">
            <a:avLst/>
          </a:prstGeom>
        </p:spPr>
      </p:pic>
      <p:pic>
        <p:nvPicPr>
          <p:cNvPr id="9" name="8 Imagen" descr="Recorte de pantalla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107" y="898327"/>
            <a:ext cx="7488889" cy="464311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3 Imagen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051" b="100000" l="684" r="99609">
                        <a14:foregroundMark x1="55957" y1="27441" x2="58008" y2="72559"/>
                        <a14:foregroundMark x1="52441" y1="43848" x2="90137" y2="46484"/>
                        <a14:foregroundMark x1="73730" y1="31641" x2="91113" y2="32617"/>
                        <a14:foregroundMark x1="64648" y1="39258" x2="89453" y2="52637"/>
                        <a14:foregroundMark x1="66992" y1="87012" x2="66992" y2="87012"/>
                        <a14:foregroundMark x1="47363" y1="63477" x2="47363" y2="63477"/>
                        <a14:foregroundMark x1="62402" y1="17578" x2="62402" y2="17578"/>
                        <a14:foregroundMark x1="86523" y1="15527" x2="86523" y2="15527"/>
                        <a14:foregroundMark x1="52441" y1="9277" x2="52441" y2="9277"/>
                        <a14:foregroundMark x1="11133" y1="13184" x2="11133" y2="13184"/>
                        <a14:foregroundMark x1="7422" y1="65039" x2="7422" y2="65039"/>
                        <a14:foregroundMark x1="30957" y1="11328" x2="41699" y2="47559"/>
                        <a14:foregroundMark x1="18359" y1="51270" x2="34473" y2="18359"/>
                        <a14:backgroundMark x1="71875" y1="32813" x2="71680" y2="31152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735" y="2435899"/>
            <a:ext cx="2192384" cy="219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5881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-103030" y="42282"/>
            <a:ext cx="12191999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ESTIMACIONES </a:t>
            </a:r>
          </a:p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INICIALES vs REALES</a:t>
            </a:r>
          </a:p>
        </p:txBody>
      </p:sp>
      <p:sp>
        <p:nvSpPr>
          <p:cNvPr id="4" name="AutoShape 2" descr="data:image/png;base64,iVBORw0KGgoAAAANSUhEUgAABWYAAANWCAYAAAB9GlUQAAAAAXNSR0IArs4c6QAAIABJREFUeF7s3Qd4VMXCxvE3CaETepXeRUAUEFFRQCyoIHIRpEsVpEmRDkoT6SJVOlJURKyIFxBEAaUpTZFepfcWIJB8z4x386XX3WR38z/P44Vk50z5zQFu3p2d8fHLUyVEXAgggAACCCCAAAIIIIAAAggggAACCCCAAAJJJuBDMJtk1jSEAAIIIIAAAggggAACCCCAAAIIIIAAAghYAYJZHgQ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IhOoEguf+XNmkqp/X114dpdHTh1R4F3QgBDAAEEEEAAAQQQQAABBBDwQgGCWS+cVIaEAAIIIOA5AvWrZFLDxwL0dPkMyprBL1LHN+8P1Ddbr2vOmks6e+We5wyMniKAAAIIIIAAAggggAACCMQoQDDLA4IAAggggEAyCDxTPoOGNc6pSsXSxan1e/ek4V+c17Cl5+JUnkIIIIAAAggggAACCCCAAALuLUAw697zQ+8QQAABBLxQoO8rOTS8cc4EjWzNrhtqPumkzly+m6D7o7rp3d7t1btzc6X2949XnWt+2aJnG3aJ1z358+bSqMFdlC5tGtVv1Tte90Ys3KxBbU0a+bbSpPHX6MkL9O7oGbHWt3LJJNWsVll/7Tus8k81jrH8jHH91bpJXf1z+pxe7zJEa9dvjbX++BbYue4TlSlZJMbbQkJCdPXaDf2197AmzvxUS7/9Mb7NOKV8Qryd0jCVIIAAAggggAACCCDgpQIEs146sQwLAQQQQMA9BYa+lkv962dPVOd2Hrml2iOO6YyTtjZIymB2xacT9cxTVZSQUNebg9m7d+8p8NbtKJ8LE2KnSvXvNheXr17TgBHT9NHHyxL1DCXkZoLZhKhxDwIIIIAAAggggAAC0QsQzPJ0IIAAAgggkEQCbzyTVVPa5XFKaz/uvKHnhh9zSl3RVeJYXerMFaOOOglm/1V3rJiNaQVvpozpNaxvR7Vs9KLM7/cePKpXWrytfYdcO//OCMJd+oBSOQIIIIAAAggggAACHi5AMOvhE0j3EUAAAQQ8Q6B4Hn/9+UFx+fk6r79DlpzTsKXnnVdhhJoIZpNuK4O4bK2wePpwNXy5lq7fCFT3QeM195NvXTb3UVXMitkk5aYxBBBAAAEEEEAAgRQgQDCbAiaZISKAAAIIJL/ArI559XqNLE7tiDkQrGCH/TpzxXn7zYbtYFyC2WerP6qeHZuq8kNl7GpOc127flMbNu/Q8AlztGnbbvs9R6jnKONoJ2Ig2aNDE1u2eNECSp8urS1mPuZ//OQZffbVKo2aNN/WH7bO5Nhj1uw927VtI5UoVlBpUvvL7AN76co1u0XDhI8+CR13bBMelxWzjjqG9u2gXm82tV9GtaduxD7duxess+cv6rOvV2nImJmhbmH75Ezv+LZfpWJZDezeWo8/8qB9dnx8fHQz8Jb+2ntIk2d/roVLV8TGx+sIIIAAAggggAACCHi0AMGsR08fnUcAAQQQ8ASBXJn9dHJmSZd0deAn5/T+l65ZNRtbMDu4Z1t179DEhmommDShmgnXzJ6o5teLl69q0Mjpdj/URvWe0dh3uylb1sw2yLx9J0h37gRp74EjerR2a2sz98PBalL/efn5+dow1uy56uvrYwNaU58JGhcv+0Gtug5N1mB2WN8Odtxp06QO7afps2Pce/YfUdvuw+MUzsY1mDXGyxd/oMcql7eub/YeFe4QsI/G9lfzhrXtAW7Gydg5+mTmZuv2PWrz1jB76JnjcqZ3fNt/vmZVTR/bT+YwOMezExIia2j6bQ47GzZulg25uRBAAAEEEEAAAQQQ8FYBgllvnVnGhQACCCDgNgKtambRzA55XdKfzfsD9diAIy6pO6Zgtl7t6po6uo9y5ciqE6fOaujYWZqz+Bvbjw4t62twr3b2NbPStXW3YVq7fqt9Lbo9Zju+/h+NHNhZ6dOl0Xcr16tr/7G2XnPVff5JjRvylooUzGe/16zjYK3ftD10FW5SrpgtWbSgvvx4jMyvP23YZkNiRz9HDuykLm0bKbV/Ks1c+JU69Rkd67zEFsyaQPaVF2qodZM6qlqpvA2qV/+8WbVf6xZad58uLTSwRxsbFG/cslO9h06yoXDYvWkzZkinpd+uUeM3Btj7nOmdkPYXTh1qw3qzf7GZ629++Dl0rj98r5cNbLfv3qcar3SIcqVvrLAUQAABBBBAAAEEEEDAAwQIZj1gkugiAggggIBnC0x7I6/aPe3cbQzCiqRv8rfu3A1xOlJMwawjWLty7br6Dp2sWYu+Dtd+l7YNNbxfR7sCMmxIGV0wO3P8ABvUnT1/SU07Doq02nT0O13t1gFmJWiXfmPsx9wTsuepo/34YIU9/KzGE5U0b9I7ypk9i8ZOXaTB708PV9Uv38xUhXIlbXAcNjyNrj1HMBuX/phVxOs2/m73lw278nXLyvl6qFwpuwXAa+0HhHvN1Dtn4iBrde7CZbtq9oc1v8qZ3glp3zEPJtyu1aBTuOGbuTbB8cnT5+1cr/zpt7jwUAYBBBBAAAEEEEAAAY8TIJj1uCmjwwgggAACniawclBB1SyXwWXdfuCtQ9p78rbT648umDUrMX9dMVelixfSr1t2qVrddlG27Qjs/ti1V5WfbWnLRBfMxtb5d3u3V+/OzXX7dlCyBrOVKpTRpzNGqHCBvDpy/JRmL/paC5Z8H7pqNrZxRHzdEcw6tm5wvJ4qlZ8Ntc1lwurvV2+wWxeYUDXs9dKzT2jGuAHKkS2zps9fZlefRrwa139Ok0e+rbRp0+j9ifM0bPzsWLsZV++Etv/lvDGq81w1uxr2y+/XaurcL7R1+1+x9osCCCCAAAIIIIAAAgh4kwDBrDfNJmNBAAEEEHBLgd9GFlalYulc1rcq/Y5o28FAp9cfXTDrWDV6X56cdvuC9j3fi7JtR/hmAkyzktMEb3ENZl+o9bjdLqDig6X1YNmSNgg1e82aIM8ZK2YjHjoW1QBmjOsvc6BV2BWzppz5fouGL8qEp+YyoaopY1bJfrLsv5HC05gmJrqtDEz4bbZ2eP21l+yevFHtEWvq7dT6Vb034E1rY1YTm/1lI16OfX/N3q3RzVdCvRPafqvGdfT+oM7KnjWz7a7j8LQ/du61Qe2iL35gCwOn/4mmQgQQQAABBBBAAAF3EyCYdbcZoT8IIIAAAl4n8MuwwqpaynXBbMW3D2vH0VtOd0tsMBtVsBlTMGtCULNdQekShUNDT8egTPhpgsXrNwKTPZg1fTKrd9u3qK8C+XLbfjkuEzDuO3RM/YZPCd03NSHBrOMexwFdZm/ZNb9sVYM2fcIFlo6VrebQr7hcYYNZZ3gnpv1nqz+qd3q1tcG72R837HXpyjVNm/dFpK0i4jJGyiCAAAIIIIAAAggg4CkCBLOeMlP0EwEEEEDAYwWW9Myv+lUyuaz/+dvv1+nLd51ef2KDWceK2QOHT6husx42sIwumH2jRX2NGNBRWQIy6fadIP1z6qwOHz1p7zErUcuUKqq3OzVz2lYGiVkxGxa6TMkiavTKs6pVrbIeKF1M5pAtc+09eFSvtHjb9j8xwaxZNWy2Tij/QAkFBd3V5Dmf6+13J4ZW+Xan5hrcq618fX3jvE2BudlZ3gltP6yJWR3c9D/P67kaVVWlYlm7f69Z5WtC+H7DJ9uAlgsBBBBAAAEEEEAAAW8UIJj1xlllTAgggAACbiUwqEFOvdMwh0v6dPLSXRV8Y79L6o5pj9kN382yYWl0e8yasG3tl9NVoWxJxWWPWcd+tCdOnVWHXiMjbQcwtG8H9XqzqdsFsxEDxulj+unVuk/rxs1boSt7ExPMmns7tKyvEf3fVOaAjPZArPY9R4T6NKjztKaO7qOsmTNp3qffqV2PEXF6FpzlndD2Y+pkt3av2bDZjDemrTLiNFAKIYAAAggggAACCCDgxgIEs248OdF1rV7t6vaHsKC7d/V6lyFau35rlEUdH1EsUayg3Z/OfAz0+MkzmrngS42evCDKe/LnzaURA95U7acfsz/kmcvs57dh8w4NnzAn0inZjkrMRzrbNX/FfqTT7LlnVjvtP3hMH876zP5QxYUAAgikZIHHS6fXuqGFXEKwYN0VtZpy0iV1RxfMmsYWTh2qRvWe0ZVr19V36GTNWvR1uD50adtQw/t1tHufhg0Mo1oxG3bP2jW/bNGzDbuEq8uEvMsXf6DHKpdP9j1m+3V7Xd07NFFwcLC6D5pg95QNe0V1aFZMkxPdHrMR7/nkoxFqUKem/fbyVRtUr2Uv+/uwAfj+Q8f1n1a9ZVYDR+xTrzeb2T1oJ838TL9s2q55k96R2SM4sd4JaX/N+q36aFw/Fbwvjz5eslyd+owO19+47mHskoeeShFAAAEEEEAAAQQQSEIBgtkkxHZGU8/XrKoJw3qoRNECkQ4jCVv/W+0ba1DPNna1iTkIxPwwZvZvM6HpnaAgLViyQm/0Cn9Yi/m45PSx/VTt0Qr2I4TmHrNXnjkV2nxtfuDrPmh8pFVM44a+ZT8Saeo34e+t23fsPWbPPRPqTpi+WEPHzXLG8KkDAQQQ8FiB30cXUfnCaZ3e/xdGHNfKHdedXq+pMKZg1vEmYa4cWWVWuQ4dOyv0jTizwnNwr3Yyr5k3BFt3Gxb6JqKjzr8PHFXV2q3svxMm3HOswD1z7qJ6D/nQHv5krqcee1gDu7fWk1UfDv13JTkP/zL/Ds/+YJBy58ymP/8+qK4Dxmndxt9tX83H8D8a009l7y+mw8dOqtmbg6N9Q9MxYXENZk1YOWfiIPsG6I2bgRo4cpomzVpiqzGrS3t3bmHfhN351371Gz5VK3/6zb5mVp/26drSzoWjT3/tPeRU7/i2v2nbbv301XQ9UaWCLl+9pvcmzNX46Yttf82zMGVUHzV6+Rn7/1eGj5+tUZM+dsnzTaUIIIAAAggggAACCCS3AMFscs9APNoP+4OuuS3iKdGOqsL+8LZn/xF17jva/tBofmAcPbiLXXF0+ep1+4Pv3E++De3BzPED7CnTZiWuWeXatf9Y+9qAt1qpR8emCsiUQat/3qzar3ULvcecqjz6na7KEpDRrqp9s/cou1LHHOgxflh3lS5eKNIP5fEYMkURQAABrxFo8VQWzemU16nj+XHnDT03POY9TBPTYEzBrKl3cM+2dvWoCdPMG3k3A2/ZN/Icb+hdvHxVg0ZO10cfLwv3b83rr71kvzZvAB44dFyvtR+g5g1fsHWZN/kcdZkyZsWtuY79c0bZsgQodWr/0L1UmzWorUkj31aaNP72kyDvjp4R63AdY0rMHrOT3++t1k3qyBy45ehrSIgS9KZkXINZM7Ax73ZT59avyt8/lXb+ud+6OfawNaFtk/rP2zdgHW/ImgPDopuLYX07ONU7vu2buRs1uIsNuB3Pgnlz18yvCZjNGP679lc17Tgo3GFnsU4wBRBAAAEEEEAAAQQQ8CABglkPmCzHaqFqjz5kf+AyH580h3xEF8xOGdVb7ZrV05VrN2y4GvZjluaQki/mjrYrbr9fvUF1m/e0Aia0XTx9uArlzxPu+w4exw+D128GhqvzmwXj9EKtx3X0xGk16TAw3Mogx2qqHNkya+bCryJ9VNED6OkiAggg4FSBL97Or5crO+8QsCp9j2jboUCn9jFsZbEFs6aseSNuQPdWKnd/cRvQmsu8+bdx8w69N3FepBWj5t+hj8b2V+WHyth/086ev2T3TP1u5XqZbXHat6hvV4WaT104tuD57KtVWvzFD1o2b4yKF8kf+u9UcgWzZow9OjSRCZiLFLrPhp/mMsH0rr8OaMjYWaErVmObnPgEs8Z39dIpqvjg/VEeBNbx9f/YT7A4tjAyoXFM2xE52zu+7Ztnp2fHpqpU4X775q8J9eOy7VJspryOAAIIIIAAAggggICnCBDMesBMOX4wNj9gbd+9T/sOHrP7+kUXzDoO9IjuQBazqsWsjD1y/JRdbbN1+19ynKpsQt/+I6ZqypzPw8nUeuoRzZ042K5smT5/mQ1nK1UoY0+KLlwgr5Z8vdoGsxEv8wNk9ccrhjv4xQPI6SICCCDgEoEcmfz08/DCKpk3daLrf+OjU5r94+VE10MFCCCAAAIIIIAAAggggAACySNAMJs87vFq9av5Y5UnVzZNnv25Fi5doRnj+ssc7BVVMGv2a1s4bajMIV7mQA2zr1/EK6qDSaaN6au2TV/W6bMX1KrbUK1etznSfY5VPY6DQhrXf06TR76tdOnSaOzURRr8/vRI98TU13ghUBgBBBDwEoESeVPr674FEhXOdp93WpO+v+QlIgwDAQQQQAABBBBAAAEEEEiZAgSzHjjvMYWdDeo8ramj+9g9Xx0rWyMOMaqPfn45b4zqPFct3CraiPdF3JfPscrWlDOHvoyZsiBOIbAHktNlBBBAwKkCWdL7aWr7PGr4WEC86j1xMUhvzT6jr7Zci9d9FEYAAQQQQAABBBBAAAEEEHA/AYJZ95uTWHsUUzAbl/32oioTl8NQIpaJauVtxM7HpUysA6YAAggg4KUCrzySSV1eyKYny/y7N2t015nLdzXzx8sa9eV5Bd4J8VINhoUAAggggAACCCCAAAIIpCwBglkPnG+CWQ+cNLqMAAIIxCBQOl9qPVU2g8oVTKv82VMpjb+Pzl29p/0nb+vXfYFavfMGfggggAACCCCAAAIIIIAAAl4mQDDrgROa0oLZKg+X9cBZossIIIAAAggggAACCCCAgPcKbPp9t/cOjpEhgAACSSRAMJtE0M5sJqZg9qVnn9CMcQOULUuAPpz1mXoP+TBS046tDFKn9tf7E+dp2PjZWjx9uBq+XEsHDp9Q3WY9tO/QsUj3ObYy2L3noCrUbKpOrV/VewPetOX6j5iqKXM+j3SPYyuDwMDb6txvjD5Z9t94UxDMxpuMGxBAAAEEEEAAAQQQQAABlwoQzLqUl8oRQCCFCBDMeuBExxTMPlGlghZOG6r8eXPp4yXL1brbsGjD0tu3g9Sl3xgtXLpC08b0VdumL+v02Qtq1W2oVq/bHOm+nes+UZmSRbTmly16tmEXNa7/nCaPfFvp0qXR2KmLNPj96ZHuiamvHkhPlxFAAAEEEEAAAQQQQAABBBBAAAEEEHCKAMGsUxiTtpLYws4tK+froXKl9OuWXapWt12kzjlWxx45fkqvtR+grdv/0tudmmtwr7YKDg6OcvWrYyVujmyZNX3+MnXtP1aVKpTRpzNGqHCBvFry9Wo16TAwUlu/fDNTVSuX0x+79qrysy2TForWEEAAAQQQQAABBBBAAAEEEEAAAQQQcFMBglk3nZiYuhVbMDtlVG+1a1ZPV67dsAFq2O0DzIrXL+aOVomiBfT96g2q27ynbapKxbJ2O4NC+fOE+76jH2Pe7abOrV/V9ZuB4er8ZsE4vVDrcR09cdoGs5u2/f8+Q/VqV9fU0X1kwtyZC79Spz6jPVCbLiOAAAIIIIAAAggggAACCCCAAAIIIOB8AYJZ55u6vMbYgtkaT1TSnImDVCBfbv194Kh6DJqglT/9ZsPX0YO76LHK5XXl2nX1HTpZsxZ9HdrfmeMHqEXDFxV0967mffqd+g2frGvXb2rAW63Uo2NTZQ7IGLqNgeOmVo3raPQ7XZUlIKM2btmp3kMn2XD22eqPavyw7ipdvJD+OX1Or3cZorXrt7rchgYQQAABBBBAAAEEEEAAAQQQQAABBBDwBAGCWU+YpQh9jC2YNcUH92yr7h2aKFPG9Lp3L1iBt24rbZrUSpXKT3eCgrRgyQq90eu9cDWb1bSzPxikShXul4+Pj70nJCRE6dKmsV/vP3Rc3QeN1w9rfg1330dj+6t5w9pK7e+vu3fv6dbtO/YePz9fG+xOmL5YQ8fN8kBpuowAAggggAACCCCAAAIIIIAAAggggIBrBAhmXePq0lrjEsyaDrRuUldd2zZSiWIFlSb1v6Hp8ZNnNHPBlxo9eUGUfTSHho0Y8KZqP/2YsmbOZMuYcHXD5h0aPmFOuK0KwlbQu3NztWv+il2la8Lf23eCtP/gMX046zPNWfyNSz2oHAEEEEAAAQQQQAABBBBAAAEEEEAAAU8TIJj1tBmjvwgggAACCCCAAAIIIIAAAggggAACCCDg8QIEsx4/hQwAAQQQQAABBBBAAAEEEEAAAQQQQAABBDxNgGDW02aM/iKAAAIIIIAAAggggAACCCCAAAIIIICAxwsQzHr8FDIABBBAAAEEEEAAAQQQQAABBBBAAAEEEPA0AYJZT5sx+osAAggggAACCCCAAAIIIIAAAggggAACHi9AMOvxU8gAEEAAAQQQQAABBBBAAAEEEEAAAQQQQMDTBAhmPW3G6C8CCCCAAAIIIIAAAggggAACCCCAAAIIeLwAwazHTyEDQAABBBBAAAEEEEAAAQQQcJZAiCSf+FZmbjKXvTFBNcS3RcojgAACCHiBAMGsF0wiQ0AAAQQQQAABBBBAAAEEEIhBIIaslBiVJwcBBBBAILkECGaTS552EUAAAQQQQAABBBBAAAEEnCDwv2g13glrvG+If1+ToIn4d4o7EEAAAQTcRYBg1l1mgn4ggAACCCCAAAIIIIAAAggggAACCCCAQIoRIJhNMVPNQBFAAAEE3F0gY9Z8SheQQ35+/rp184quXTiue0G33b3b9A8BBBBAAAG3EWjdpK66tm2kEsUKKk1qf927F6yz5y/qs69XaciYmbp2/WaUfW3WoLY6t3lVZUoVVfp0aRUSEmLLbti8Q8MnzNGmbbujvK9HhyZ6/bWXVKxIAdueue/SlWta8eNGDRgxVSdOnXUbGzqCAAIIIOB+AgSz7jcn9AgBBBBAIAUJFHyghgqXr6U8xR5RmnSZIo38/PE/dWLPz9q/7Rvdun4pBckwVAQQQAABBGIWiLhLwJyJg9Sk/vNKlcov0o0mMN26fY/avDVMf+07HO71IX3ekAlY06VNE2WDJlzt0GukVqz5NdyhYDG1Zyra9dcBNe04KFJ7zCsCCCCAAAIOAYJZngUEEEAAAQSSQSBv8Sp66Jk3lD1/mTi1HhIcrF1rZ2vHmtlxKk8hBBBAAAEEUpLA4F5t1btzC6VNk9oO26yUDbx1W35+vqGBqwlnl367Ro3fGBBKU692dU0d3Ue5cmS13zNlbgbeko+Pj73P/GqubTv2qFaDN3XteqD9ukvbhhrer6MypE8XY3vLV21QvZa9UtJUMFYEEEAAgXgIEMzGA4uiCCCAAAIIOEOgXPWWqvBMxwRVdfrgFq1f8o4Cr19M0P1R3fRu7/bq3bm5Uvv7x6vONb9s0bMNu8Trnvx5c2nU4C72h936rXrH696Ihc3HTieNfFtp0vhr9OQFenf0jFjrW7lkkmpWq2xXL5V/qnGM5WeM6y/zkdh/Tp/T612GaO36rbHWH98CO9d9ojIli8T5tsT2JTp/h6UNG/qN0cKlK+Lcp+QuGJ85Te6+0j4CCLhGIFPG9Fr75XRVKFvSNnD56jW7bcGkWUtk/t77eMoQPVn1IfvamXMX7arZH9b8ar9eOHWoGtV7xgawd4KCNH7aYg0cOU2mzqWzR6lmtUr2tRs3A9V/xFRNmfO5ve+nr6briSoV7O+vXL2uAe9N1fT5y+zf6YumDVO5MsXta2fPX1L7niP03cr1EgeBueYBoFYEEEDAgwUIZj148ug6AggggIDnCVR4poPKVX89UR2/dGq/Vs/rpltOCmeTMphd8elEPfNUFSUk1I2IRjAb/8coOn+C2fhbcgcCCLiPwEvPPqEZ4waErnqN+G9Mp9av6r0Bb9rVrXfv3tOHsz5T7yEf2gFsX7NIZe8vZn9/4PAJ1W3WQ/sOHbNft2z0oiYM66GATBns1x8vWa7W3YbZQHbhtKE29DXXr1t2qVrddqEgYf9dNWHv2KmLNPj96e7DTYSQAAAgAElEQVQDRk8QQAABBNxGgGDWbaaCjiCAAAIIeLtAyUfqq8rLiVsl6jA6dWCLVs+N32rV+Po6ViImdpVm2HYddRLM/qviWDEblxW88Z2/qMo7098Z/XFGHayYdYYidSDgoQL/W4HqeHPJrHI115zF36h9z/dCB1XrqUc0d+Jg5c2dw37v2//+oldef1s1nqikeZPe0X15ctrv/7Rhm2o16BR6X8TXHf92RWzPEdg6boytPx6qTbcRQAABBFwgQDDrAlSqRAABBBBAIKJApuz59fJbS+Tj6+s0nB2rZ2rnWtftOUswm3RbGRDMJvyPBcFswu24EwFvEYi4YjbiCtaIwawjYI0ueHW4RHzd8Xd1bMFrxNed8Wakt8wV40AAAQQQCC9AMMsTgQACCCCAQBIIVK0/UMUrvuTUlsyBYF+Mesmp+82G7WBcgtlnqz+qnh2bqvJDZex+fOa6dv2mNmzeoeET5mjTtt32exF/SHW0EzGQNKdim7LFixZQ+nRpbTHzsdPjJ8/os69WadSk+bb+sHUmxx6zZu/Zrm0bqUSxgkqT2t8eFnPpyjW7RcOEjz4JHXdsE57YFbPmY7QjBryp2k8/pqyZM9l9EG/fCdLBw8c179PvNH764jj5R7WVQdjv9Rg8QbWefEQvPvOEMmZIZw/VOXj0hMZOWWhXpnV/o7E6tWmoAvlyy9fXR5evXtfSb3+0HxV2zJfDwtT7Rov6eqB0UfvMmD6b+s6ev6jvV2/UsHGzZE5AD3uZcu+83U6v1XtWuXNmsy+dOnNBE6YvsmOPbt/g+DxPps64esY2r7yOAAJJK2D+jtjw3SyVKVXUNnzr9h0t+Px7jRg/R8WK5Newvh1UtVK50IO8CGaTdn5oDQEEEEAgegGCWZ4OBBBAAAEEXCyQNmNWvdrPNYcpbV81Tbt+mu+SEcQWzA7u2VbdOzSx4VpUp1hfvHxVg0ZO10cfL7MHq4x9t5uyZc1sg0wTHt65E6S9B47o0dqtbf/nfjhYTeo/b0/QNmGsOU3bhHwmoHWEd4uX/aBWXYeGCxuTOpg1P+CbcZuTvx39dJz6bfq5Z/8Rte0+PE7hbGKC2bAHzBh/42UCTnOwWqpUfvYQm8mzP7fhaGz+MQWzZmznLlxWofx57LzdvXs3dE7MHH+5/Cc1bfC8/FOlsn0wLqZ90xfz8d52PUaEPp9h7RwnppsXTZ9NO2Yca37ZqgZt+oQGuhEP4DF9CAq6a+8JuntXp86cV5GC+SId6Bbf5yk+ni75A0elCCCQKIHBvdqqd+cW9u+g2C6C2diEeB0BBBBAIKkECGaTSpp2EEAAAQRSrEDxinVUtf4Al4z//PE/tWJ6G5fUHVMwW692dU0d3ccetGJWNw4dO8uunDRXh5b1NbhXO/uaWelqDkpZu36rfS26PU47vv4fjRzYWenTpbEnV3ftPzZ01WTd55/UuCFv2fDNtNWs42Ct37Q9dBVuUgazJYsW1Jcfj5H51exFaEJix+rOkQM7qUvbRkrtn0ozF36lTn1GxzoviQlm3xvQya5UvREYGHr6uGmwSsWy+mhMP3uYzdETp9Wkw8DQkDg6/5iCWROMmhD125U/660B4+14e73ZTIN6trEBrQlT9x06rh6DJmjlT7/Z9meOH2BPJg97kM7zNatq9geD7IpX8zHjXkMmhvbL3DPpvV56uHxpe7p5535j9Mmy/1q/D9/rZVfYmitsH8xzMXpwVxUvkt++Fnb1dUKep4R4xjrBFEAAgSQVmDamr5q/+kKkcNZ8oiFD+rRK7e//798l0ewxG3HLAbYySNLpozEEEEAgRQoQzKbIaWfQCCCAAAJJKfBovb4qUbmey5pcNLiagu8FOb3+mILZhVOH2lWYV65dV9+hkzVr0dfh2u/StqGG9+toVzWGDSmjCwZNkGfqO3v+kpp2HBRptenod7rarQPMiswu/cZo4dIViQpm44MV9vAzxw/pObNnifKU7V++makK5Ura4Lj2a91ibcYRzMZaULIrYEdPXqB3R8+wxWeM+3cP3L8PHFXV2q3CbRlgTiA3q1ON16D3p4eG5gkNZrfv3qcar3QI14bjJHMTeJgg3RGkmr6ZMNUE9GZLgzd7j7LbGphTyju3eVXBwSHqNmBcuPLmHsep6f7+qULH6QjCSxUrpI1bdurFJm+F60Pj+s/Ztsw2DmGD2YQ8TwnxjMu8UQYBBJJW4KnHHrZ/N5YtXVS3bwdpzfqtun7jpgZ0b23/TQoODtb0+cvs31vsMZu0c0NrCCCAAAKRBQhmeSoQQAABBBBwscAzrSYpT/HKLmvlmwmNdOX8UafXH10wa1ZQ/rpirkoXL2RXPlar2y7KtresnK+HypXSH7v2qvKzLW2Z6ILB2DpvQr3enZvbH7KTM5itVKGMPp0xQoUL5NWR46c0e9HXWrDk+0h7osY2HsfriQlmHeHn3Xv3tOLHjZq54Cv9sObXGJtOaDAb8YTzsHMZ1cFlUc1XbCaOVbthV0Cb4HXyyLeVLl2aKINwU6cJw6tWLhdpK4OY2ouqfwnxjG1MvI4AAu4h8M2CcXqh1uO2M9dvBKrfsMmaNv+LSMGs+SRErQadQjsdXXAbcd90s22L+XSI44r5cLAQST7uAUMvEEAAAQSSXYBgNtmngA4ggAACCHi7wAsd5yh7/jIuG+b3U1vpwj97nF5/dMFs2B9UowrsHB35ct4Y1Xmumg0wX2s/QFu3/xXnYNb8AG1WS1Z8sLQeLFvSBqHmY/PmIClnBLNRhYkRAR0rKMOumDVlzPdbNHzR7qNqLrPPrCljVsmaVaOxhaNh20nMVgZmHszKUGNjLrOlgPHZs++wvlqxzvYl4iFaCQlmo9sqwlFXQoNZ038zx488/IDK3V9MxYsUsPsVm31jHSuDB/Voo77dXrf7ETvmPeI8zZk4yM5HTHMal+cpIZ5O/0NHhQgg4HQBsxXKiAEdlSUgk6074icAHKv/zWtht18xX7ds9KImDOuhgEwZ7L2OAPaJKhW0cNpQe2CguSK+Sel488dsnWA+7TB26iINfn+608dGhQgggAACni9AMOv5c8gIEEAAAQTcXOD59jOVs1A5l/Xyu0ktdOn0PqfXn9hgNqpgM6YVs+ajp2a7gtIlCoeGno5BmfDTHA5lVjoldzBr+mRW77ZvUV8F8uW2/XJc/+63ekz9hk/RNz/8HOucJCaYNZWbvVkHdm+tao8+pIwZ0oVr72bgLX2ybKV6vftB6Mf/kzuYfbb6o3qnV1sbtkc8oMfsY2sOewsbzMZl5a3jOYsYzMb3eUqIZ6wTTAEEEEg2AbPPdc83m6n+izXsmz7munX7jkZP/tjui+64HFvzmMMbTYg6adYS9Rk6yd6zdPYo1axWyR5AabaGMfeNmbLA3vrTV9NlAlpzmb2xzWsTZ35q99deNG2YypUpbl8zhyQ6tnRhrWyyPQ40jAACCLitAMGs204NHUMAAQQQ8BaBp5qMVMEHarhsOEvff1GB1y44vf7EBrOOFbNhVyBFFwyGXdF0+06Q/jl1VoePnrQhp1mJWqZUUb3dqZnTtjJIzIrZsNDmB/BGrzyrWtUq64HSxULD0b0Hj+qVFm/b/sd0JTaYDVu3+dh/3eeeVJWKD+i+PLlsYBwUdFcTPvpE/UdMsUWTM5g1h39NH9vPrjAzQfvpcxd09Pgp7T1wVL9t221X/I4f2l1hV+g6VsyacXQfNF5zP/k2EmdUwWxCnqeIFcfF0+l/6KgQAQQSLfDVfLN3bEX7KQsTqDou8+bP4mU/2EMbw15hD7M03zd/F5k3tsy9Zk9aRx3bduyx2xyYTyaYy7GXeob0/74pZuo34a35u9fc56hr+aoNqtey1/+aJJpN9ARTAQIIIOBlAgSzXjahDAcBBBBAwP0EHqzZRuWfjnof1sT29ubV8/pi1EuJrSbK+2PaY3bDd7NsWBrdHrNmpdHaL6erQtmScdpj1rEfrfnofYdeIyNtBzC0bwf1erOp2wWzYeHMmKeP6adX6z6tGzdvRfvR+7D3ODOYDVtv3eef1JT3eytv7hwKe8p4cgazjqD+8tVrGjBimj76eFm4565V4zr2I8OpU///4V8N6jytqaP7KCBjBn046zP1HvJhpGd19dIpqv54xXBbGSTkeYrpD1F0ni75g0elCCCQKAHH33NhKzGB6exF3+itgeOirHtInzfUo0OT0EA1YqHo/m0yW6k0qf98pE95OO7f9dcBe6CleTPw34tgNlGTy80IIICAFwoQzHrhpDIkBBBAAAH3EshV6EE91/4jl3Tq4B/fa+PS8Kt/nNVQdMGsqd/x0c8r166r79DJmrXo63DNOlYSmRVL8z79Tu16jLCvRxUMht2zNmyI6KjQBJ7LF3+gxyqXT/Y9Zvt1e13dOzSxp3p3HzTB7uMa9orLR+/Dlk9MMPvbijl2le7a9VtVt3nPSNPuqNtdgtnYxvrJRyPUoE7NcFsZhA34I+4LaQYcdqWbYxV0Qp+nhHg6688a9SCAgPMEHP/OmE9fnD57Qb/89oemzftCm7btjrERc2BX5zav2jcdzb9djn27N2zeoeET5oTeHxIihVmIawPd1197ScWKFFCa1P72vktXrtlDGQeMmBpmr29CWefNMjUhgAAC3iNAMOs9c8lIEEAAAQTcWOClzguUNW8Jp/fwx3lv6eT+35xeb9gQNeLhVxEDMbOSyOytZw4CM1eHlvU1uFc75cqRVcdPnrEnVZvwMGydfx84qqq1W9mg1YRvjhW4Z85dtKsiF33xgy3/1GMP2z1Un6z6sP14aHIf/mU+jj/7g0HKnTOb/vz7oLoOGKd1G3+3fTX7vX40pp/K3l9Mh4+dVLM3B8caBMQWVsY0sY5w3IQPU+cu1bBxs0I/YjtyYCd1adtI/qlS2ZWpXfuPjdbfvOA4Qdz8Pq57+Mb38C9HeTOH7384T6MmfWz7ZLaDGNSzrV6u/aQcB+U4Dv8yrw/u1Va9O7ewY1m1bpNdUW2eObNf7fhh3VW6eCFbjyOYTejzlBBPl/zBo1IEEEgigYQGpfG/L/53JBEBzSCAAAIIJLsAwWyyTwEdQAABBBBICQLFHnpRjzUY5NShnjqwRavndnFqnWEri2nFrA3Mera1q0dNEBbVnnzmwJNBI6eH+8j6zPED7Moic5mPlh44dFyvtR+g5g1fsHWZA6EcdZkyZtWSuY79c0bZsgQodWp/vT9xnoaNnx0aJobdkzQ2jJjCxIj3RnV4mSkz+f3eat2kjg0RHX01K6jMnoKO8HjC9MUaOu7/D5eJrl+OYDa2fjteNwfTOEJLszJ06qg+KlG0gH3ZBLR37gTZj9Savpi+bd2+R23eGhb6Mdro/B95+AFNGvm2rcdVwWzYfV9N38z8BweHhLqZlW2m79mzZrYrsDu+/X4oy9wPB9uPCxtfsz+tOcDHjNEcFmb2gjR7PIbdN3hY3w7xfp4S4hnXeaMcAgi4WsC9o0/37p2r54b6EUAAAQRiEiCY5flAAAEEEEAgiQSqNx2lAmWeclpry6e20sV/9jitvogVxRbMmvJm1eKA7q1U7v7ioadeX756XRs379B7E+dFWjFqVkd+NLa/Kj9UxoZwZ89fUvueI/TdyvXq3bm52reorwL5cocGcGbF7WdfrdLiL37QsnljVLxIfn2/eoP96L5jlWdSB7Nm3I6PrhYpdF/onoQmIDT7CQ4ZO0srf4rbKubEBLOmH2aVbvc3GsuEilkCMlk3cwDN2fMX9dnXqzRkzMzQVbSmfHT+5l5XB7Om/dZN6qpr20YqXaKwnX9HX79fvdGu+DXbGVStXE5RbVsQ8fm4fiNQy1ettyFty0YvhgtmTVvxfZ4S4umyP3xUjAAC8RdwYfppq3Zh/fEfLHcggAACCHiLAMGst8wk40AAAQQQcHuBNOmz6PkOMxSQvWCi+/rbV+9p/5Z/tw7gQgABBBBAAIH/CSQyQPVL5Sc/Xz9b2Z07d+LHmsi249cYpRFAAAEEvEGAYNYbZpExIIAAAgh4jEBAjgKq0WJcosLZLcvH6++NSzxmzHQUAQQQQAABTxEwq/kDMmW026ZcvXbdU7pNPxFAAAEEPFSAYNZDJ45uI4AAAgh4rkDqtJlU5eU+Kly+VrwGcePqWW35dryO//VTvO6jMAIIIIAAAgjETYBgNm5OlEIAAQQQcI4AwaxzHKkFAQQQQACBeAsULFNdpR9rpNxFHorx3sDrF7V/y1favW6+7gXdjnc73IAAAggggAACcRMgmI2bE6UQQAABBJwjQDDrHEdqQQABBBBAIMECmXMUUu6iFZU1b3GlD8glv1T+unXjsq6eP6Zzx3bp1IHNCa6bGxFAAAEEEEAg7gIEs3G3oiQCCCCAQOIFCGYTb0gNCCCAAAIIIIAAAggggAACXiBAMOsFk8gQEEAAAQ8SIJj1oMmiqwgggAACCCCAAAIIIIAAAq4TIJh1nS01I4AAAghEFiCY5alAAAEEEEAAAQQQQAABBBBAQBLBLI8BAggggEBSChDMJqU2bSGAAAIIIIAAAggggAACCLitAMGs204NHUMAAQS8UoBg1iunlUEhgAACCCCAAAIIIIAAAgjEV4BgNr5ilEcAAQQQSIwAwWxi9LgXAQQQQAABBBBAAAEEEEDAawQIZr1mKhkIAggg4BECBLMeMU10EgEEEEAAAQQQQACBlCUQIskniYaclG0l0ZBoJoECBLMJhOM2BBBAAIEECRDMJoiNmxBAAAEEEEAAAQQQQMBTBQhiPXXmXN9vglnXG9MCAggggMD/CxDM8jQggAACCCCAAAIIIIBAMgrEMyaNZ/HwA0vUzcloRNNJJUAwm1TStIMAAgggYAQIZnkOEEAAAQQQQAABBBBAIBkEEhaSJuyuZBgeTXqkAMGsR04bnUYAAQQ8VoBg1mOnjo4jgAACCCCAAAIIIOA9AlUqltXA7q31+CMPKlPG9PLx8dHtO0E6cvyk5n/6nUZPXhBpsJ1av6r3BrypDOnTxQix5pcterZhl3BlmjWorc5tXlWZUkWVPl1ahYSE6Nr1m9qweYeGT5ijTdt2ew8uI4mzAMFsnKkoiAACCCDgBAGCWScgUgUCCCCAAAIIIIAAAgjEQyDCstc3WtTXsH4dlC1LQJSV3LsXrP+u/VVNOw6y4anjerd3e/Xu3Fyp/f3jFcwO6fOGenRoonRp00R534lTZ9Wh10j9sObXeAyKot4gQDDrDbPIGBBAAAHPESCY9Zy5oqcIIIAAAggggAACCHiFwL+57L//W7JoQX358RiVKlYodGyBt27LhLEmOPXz87XfN98bPn62Rk2ab+8z14xx/dW6SV37+7t379kyUV3rNv6uei172Zfq1a6uqaP7KFeOrPZrs1L2ZuAtu0LXtGd+Nde2HXtUq0EnGwSzfYJXPHZxGgTBbJyYKIQAAggg4CQBglknQVINAggggAACCCCAAAIIxF8g4nYEv23dpdfaD5BZtTq8X0f16NgkdEXsqnWb9Pxr3f4Xy0pfzhujOs9Vs43+te+wyj/VONYOLJw6VI3qPWMD2DtBQRo/bbEGjpxmt09YOnuUalarZF+7cTNQ/UdM1ZQ5n8daJwW8R4Bg1nvmkpEggAACniBAMOsJs0QfEUAAAQQQQAABBBDwUoGw2xGYVa8fzvpMvYd8aNayqsYTlTVv0ju6L0/OKMPXlUsmqWa1yva1nzZssytcY7u2r1mksvcXs8UOHD6hus16aN+hY/brlo1e1IRhPRSQKYP9+uMly9W627DYquR1LxIgmPWiyWQoCCCAgAcIEMx6wCTRRQQQQAABBBBAAAEEvFXg7U7NNbhXW7uNQHBwsKbPX6au/cfa4dZ66hHNnThYeXPnsF9HDF93rvtEZUoWsa+Z1bS1X+sWI1ONJyqFC3oj1hfx9agODfPWeUjp4/JLlUY5CpRR5hwFlClzNgXdua2LZ4/r8ukDun75dErnYfwIIIAAAi4SIJh1ESzVIoAAAggggAACCCCAQAwC/9u4tUrFsjLbCxQpmM8WNlsY9Bk6SRs27dAHI3qozrNP2n1mzbYDoycv0LujZ9hylSqU0aczRqhwgbz2678PHFXunNmUJSCj/fry1ev68efNGjp2lt3mwFyxBa8RX4/r9gjMs+cK5Cv5qEpUrqeCZapHO4jLZw7qyM6V+vvXpQq6fcNzB0vPEUAAAQTcToBg1u2mhA4hgAACCCCAAAIIIJCyBN5oUV/D+nVQtiwBUQ7cHAT237W/qmnHQfYwrqhC1ujE9h86ru6DxuuHNb8SzKasxyrG0aYPyKFKL/ZQobI146xyJ/Ca/lg5Tfs2L4vzPRREAAEEEEAgJgGCWZ4PBBBAAAEEEEAAAQQQSFYBc/DW+4M6q0XDF+2WBhGvPfuPqOfgD/Tfn34LPfjLHOA1cURP5ciWxRa/cvW6Tpw8Ix9fX7uKNn26tPb7ISEhWr5qg+q17EUwm6yz7D6N5yxYXtUaD1eGgFwJ6tS+zV9q09ejEnQvNyGAAAIIIBBWgGCW5wEBBBBAAAEEEEAAAQSSVOB/uxjYNk0ou3T2KNWsVkk+Pj42SA28dVvBwSE2pDXbGJjrzLmLdouDhUtXhOtr/Rdr6KFypfTJsv+GblnwfM2qmj62n/Ln/Td4++f0Ob3eZYj9fdjDxCLuIctWBkn6GCRLYzkKPKBarSbJP036RLV/8Pfl2vgFB8MlCpGbEUAAAQREMMtDgAACCCCAAAIIIIAAAkkrECaZfW9AJ3V/o7H8/VPJbFnw2der1KnPKLtlgdniYMSAjsoSkMn2b9uOParVoFPodgYxdXrx9OFq+HItW8TU1aXfGBvQEswm7VS7U2upUqfTi53mKyBHQad0a+ePM7VjzWyn1EUlCCCAAAIpU4BgNmXOO6NGAAEEEEAAAQQQQCCZBMKul5VWfDpRzzxVxfbl1JnzatVtqFav2yxHqdVLp6j64xXt62fPX1L7niP03cr1sfZ9xrj+at2kri3nODhs3cbfwwWzP23YZoNexxXb4WCxNkoBtxZ4pE4vlXq0gVP7+P201rpw4i+n1kllCCCAAAIpR4BgNuXMNSNFAAEEEEAAAQQQQMDtBFYumaSa1SpHCmYdHQ37umPlq9nOYNG0YXqh1uO22OWr19R94AR9teKn0PF9OW+M6jxXzX4d9r7taxap7P3F7PcPHD6hus16aN+hY/brlo1e1IRhPRSQKYP9+uMly9W6m+Pj6uEDZbeDpEMxCgRkL6iXeyxxutKxP9dq3eJ+Tq+XChFAAAEEUoYAwWzKmGdGiQACCCCAAAIIIICA2wiEjTjDbjkQcSuDVo3raOTATqEHfJ04dVbNOg7W+k3bFXYLBLMv7ZpftqpBmz5RboFw5PgpvdZ+gLZu/0sLpw6VOTjM7GdrVtJOmrXE7l0bca9bs8/t0LGzNGbKArdxoyMJF3jwmTdUvnqrhFcQw51fjn1F1y+dckndVIoAAggg4N0CBLPePb+MDgEEEEAAAQQQQAABtxZo2/RlvT+4c+g+stEd/mW+v3zVetVr+bYdT5WKZW3IWqRgvtDxmTD17t179tCwVKn87PdN2GtWvrbrMcJ+Xa92dU0d3Ue5cmS1X5t6bwbeskGtuc/8aq747Gfr1sB0zgq81PljZc1b0iUam74erX2bl7mkbipFAAEEEPBuAYJZ755fRocAAggggAACCCCAgFsKhF01+9HY/mresLZS+/tH2VcTnu7664BdLfvX/sOhZZr+53mNGPCm8ufNFe19q3/erIZt+4U7MGxInzfUo0MTG8RGdZmVuR16jdQPa34N8zJbGbjlgxSHTqXyT6vG7/7/NhdxuCVeRQ5s/Ua/fvlevO6hMAIIIIAAAkaAYJbnAAEEEEAAAQQQQAABBJJdoFmD2urc5lWVLlFEGdKntStXzerXf06f05ffr9WQMTPDhauODpcpWUS9u7SwB4jlyJZFfn6+9r7jJ89o5oIvNXpy1FsRONorU6qo0qdLa1fOmr1oN2zeoeET5mjTtt3/NkEem+zPRkI7kCp1OmXKnl85C5ZTlbq9E1pNrPedOrBFq+d2ibUcBRBAAAEEEIgoQDDLM4EAAggggAACCCCAAAIpQCChCWtC70sBpMk8RB9fP2XMkkcZsuZTpqz5/v01233KlC2fMmTLp7TpsyRJuH7u6C79MKNdMmvQPAIIIICAJwoQzHrirNFnBBBAAAEEEEAAAQRSqAAxacqb+Mw5CysgZ2FlzllQmbLlV8Zs9ylj1nzKmDWvW2CcPrhVq+Z0dou+0AkEEEAAAc8SIJj1rPmitwgggAACCCCAAAIIeKlAAiLXBNwSFzxbrYvqjkv7KbGMf5r0ypy7mDLnLKRM2Qooa+6iCshVSAHZC7o9x8E/vtfGpUPdvp90EAEEEEDA/QQIZt1vTugRAggggAACCCCAAAIIhAq4PiF1fQtMp0PArHTNlP1/wWvOQgrIUUhmRWzajFldgnTjymldv3hKWfOWVOq0GVzSxtblH2jPxk9dUjeVIoAAAgh4twDBrHfPL6NDAAEEEEAAAQQQQCDFCGTLklnykS5eupJixuyuA02XKbuy5C6mrGYVrP21qDLnLqpU/mmd2uU7t67p+sWTunbxH103/106ZX9/49I/un75tILv3bXtVXyhm8o83tipbTsq+3ZiY10+e9gldVMpAggggIB3CxDMevf8MjoEEEAAAQQQQAABBFKMAMFs0k91qtTplDVPCRvABuQqrGx5SypLnmJKky7AaZ25HXhVV88e1ZXzR3T1/LHQIPbGpZMyr8XlypavlF7sND8uReNV5tSBTVo9t1u87qEwAggggAACDgGCWZ4FBBBAAAEEEEAAAQQQ8AoBglnXTqM5bCtr3lLKlreETNCZNW8JZcic22mNXr1wQlfPHbGrT69fPK4r547p8ukDunPrulPaeKLhEBV58Dmn1OWoZPXcrjp1YLNT66QyBGAUKh0AACAASURBVBBAAIGUI0Awm3LmmpEigAACCCCAAAIIIODVAgSzTppeHx9lzlFQWfOZELakspsQNl8pp6yCNSHr1XNHdeXcEV07f0yXzx21YezVC8cVEnzPSQOIupoMAbn0YpePlSZ9Fqe0s2fjEm1dPt4pdVEJAggggEDKFCCYTZnzzqgRQAABBBBAAAEEEPA6AYLZ+E+pr18qZc5V9N/w1YSw95VSljwl5J86XfwrC3NH8L0gG8BeOnNQl04fsP+Z1a83r55LVL2Jvfm+Uo+rZotxia1G/+zdoDUf90x0PVSAAAIIIJCyBQhmU/b8M3oEEEAAAQQQQAABBLxGgGA29qnMmCWPshd4QDkKlFWuAmWV9b7S8vPzj/3GGErcuHpWl08dsCGsCV8vnTmgK2ePuHwFbEI7XbBMdT3V9P2E3q7je9Zp3aJ+CgkJTnAd3IgAAggggIARIJjlOUAAAQQQQAABBBBAAAGvECCYDT+NfqlSK4cjhC1YXjkKlVPaRH6M//KZg7p4ap8undynCyf36uKpvQq6dcPjnh+zR+4jdXoqZ8Hy8er7jjWztfPHmfG6h8IIIIAAAghEJ0Awy7OBAAIIIIAAAggggAACXiGQ0oPZgOwFlaNgWbsaNmeBB5QlT3H5+volaG7v3b1jV79eOLVXl/7ZZ3+9fGq/7t0LSlB97npTiUp1VaJyPWXPXybaLt65dU2Hd6zU3l8/t3vjciGAAAIIIOAsAYJZZ0lSDwIIIIAAAggggAACCCSrQEoLZrPkLqbcRR5S7iIP2//SZkjYoVZmxeul02YF7D5d/N8q2CtnDyskOOV8VN+G2gUeUKZs9ylV2gy6F3RbgVfP2b1xzx7dkazPNY0jgAACCHivAMGs984tI0MAAQQQQAABBBBAIEUJeHUw6+MjE8TmsUFsReUqUiFB2xKYfVGvnDmscyd269yxXTp/bLeunD8qhYSkqGeFwSKAAAIIIOAOAgSz7jAL9AEBBBBAAAEEEEAAAQQSLeBVwayPj7LmKfFvEFv0YeUqVEFp0meOt9GtG5d1/vhu+9+543/aX+/eCYx3PdyAAAIIIIAAAs4XIJh1vik1IoAAAggggAACCCCAQDIIeHowa4LX+0o9rnwlHlXeEo/Ee0VscPA9XT69X+eO/RvEmv+uXjiRDDNBkwgggAACCCAQFwGC2bgoUQYBBBBAAAEEEEAAAQTcXsDTglkfX1/lLPigDWLzl6pqV8jKxyfOzsH3gnT+xF86c/gPnTn8u84e2S5zaBcXAggggAACCHiGAMGsZ8wTvUQAAQQQQAABBBBAAIFYBDwhmE0fkEP3lXpC+Uo+qrxFK8s/bYY4z+u9e0G6cHy3Ttsg9g+dM0HsvaA4309BBBBAAAEEEHAvAYJZ95oPeoMAAggggAACCCCAAAIJFHDHYNbPz1+5ijxsg9j7SlZV5pyF4zw6s/rVbEdw+vDvNog9f3QnQWyc9SiIAAIIIICA+wsQzLr/HNFDBBBAAAEEEEAAAQQQiIOAuwSzqfzT6r7Sj6tQ2Zq6r+RjSpU6XRx6/2+RK+eO6J99v+rU/k06c2gbQWyc5SiIAAIIIICA5wkQzHrenNFjBBBAAAEEEEAAAQQQiEIgOYNZE77mv7+aCj1gwtiq8vNPE6c5Crp1Q6cObdHJfb/pn73rdfPq+TjdRyEEEEAAAQQQ8HwBglnPn0NGgAACCCCAAAIIIIAAApKSOpg1+8MWKF1NBR+oabcq8EuVOvZ5CAnRxVP77KrYk/s36dyxHQoJDo79PkoggAACCCCAgNcJEMx63ZQyIAQQQAABBBBAAAEEUqZAUgSzPr6+dnuCog/VVv77n5TZQza269aNyzp1YNO/q2L3bdTtm1diu4XXEUAAAQQQQCAFCBDMpoBJZogIIIAAAggggAACCKQEAVcGs1nzllSxh19QkfLPKW3GrLFymi0Jjv25Vkd3r9HZo9ulkJBY76EAAggggAACCKQsAYLZlDXfjBYBBBBAAAEEEEAAAa8RyJyjkAqWraFchSsoS+5iSh+Q047t5rVzunLmkM4c/kPH/1qny2cPJ2jMJoAtVuEFFX3oBWXJUyzWOm5ePadju00Y+6POHttJGBurGAUQQAABBBBI2QIEsyl7/hk9AggggAACCCCAAAIeJ5A5Z2GVr9lWhcvXilPfzarVnWtn6/Lpg7GWN/vEFniguoo99ILyFntEZuuCmK4bV878uzJ21xqdO76LMDZWYQoggAACCCCAgEOAYJZnAQEEEEAAAQQQQAABBDxGoETlenq0Xt8E9Xfzt2O097cvorw3Q+bcKvVYQ5WoWFep02WKsf6gO4E6tnuNDv6+XGeO/EEYm6DZ4CYEEEAAAQQQIJjlGUAAAQQQQAABBBBAAAGPEChX/XVVeKZDovq688dZ2rFmVmgduYtW1P2PNVT+UtViXh0bEqLTh3+3YazZquBe0O1E9YObEUAAAQQQQAABglmeAQQQQAABBBBAAAEEEHB7gZKVX1GVen2c0s+tyz/Q3aCbKv1oo1j3jr164YQO//G9Dmz7RuZALy4EEEAAAQQQQMBZAgSzzpKkHgQQQAABBBBAAAEEEHCJQObcxVS36yKn1u0jKSSaGoNu3dCRXT/q0B/LdfboDqe2S2UIIIAAAggggIBDgGCWZwEBBBBAAAEEEEAAAQTcWuCpJiNV8IEazu2jSWVNOhvmunLuiP7euEQH/1jOVgXO1aY2BBBAAAEEEIhCgGCWxwIBBBBAAAEEEEAAAQTcViBLnuKq02Wh6/oXEqJ/9v2qPRs/06kDm1zXDjUjgAACCCCAAAIRBAhmeSQQQAABBBBAAAEEEEDAbQXKP91WD9Zs65L+Xfjnb/3y6QBdu/iPS+qnUgQQQAABBBBAICYBglmeDwQQQAABBBBAAAEEEHBbgWfbTFHuohVd0r9zx3bqh4/au6RuKkUAAQQQQAABBGITIJiNTYjXEUAAAQQQQAABBBBAINkEGvT9Tuky5XBJ+7cDr2jJ8OdcUjeVIoAAAggggAACsQkQzMYmxOsIIIAAAggggAACCCCQbALNhm2Uj6+vy9pfMLCqFGJOAuNCAAEEEEAAAQSSVoBgNmm9aQ0BBBBAAAEEEEAAAQTiIUAwGw8siiKAAAIIIICARwkQzHrUdNFZBBBAAAEEEEAAAQRSlsB/+nyn9AEu2srg5hUtGcFWBinriWK0CCCAAAIIuI8Awaz7zAU9QQABBBBAAAEEEEAAgQgCz7SerDzFKrnE5ezRHfrvjDdcUjeVIoAAAggggAACsQkQzMYmxOsIIIAAAggggAACCCCQbAIP1myr8k+3dUn7u36ap+2rprukbipFAAEEEEAAAQRiEyCYjU2I1xFAAAEEEEAAAQQQQCBZBPz8/FXphW4q+WgDl7S/fEpLXTy51yV1UykCCCCAAAIIIBCbAMFsbEK8jgACCCCAAAIIIIAAAkkuUKDMk6r0wlvKmDWfFCLJx7ldOL5nnX5a2Me5lVIbAggggAACCCAQDwGC2XhgURQBBBBAAAEEEEAAAQRcK5AmXYAe+88g5b+/mksb+m5yc106td+lbVA5AggggAACCCAQkwDBLM8HAggggAACCCCAAAIIuIVAvpJV9XiDd5Q2Q5ZI/blz67pSp83olH5u+nq09m1e5pS6qAQBBBBAAAEEEEioAMFsQuW4DwEEEEAAAQQQQAABBJwi4J8mvR6p00tFH3ohUn3B9+7q798+147VM1T60QZ66LlOiWrTHPZlDv3iQgABBBBAAAEEkluAYDa5Z4D2EUAAAQQQQAABBBBIwQK5izysJxoOVfqAHJEUrpw5pHWfDtSVs4dCXytesY6qvNxHvn6p4qcWEqJNX4/Svi1fxe8+SiOAAAIIIIAAAi4SIJh1ESzVIoAAAggggAACCCCAQPQCfv5pVLF2N5WqUj9SoZDgYO3++WPtXDNLZsVsxCsgRwGVq9FGRSs8HyfiIztWaufa2bpy7micylMIAQQQQAABBBBICgGC2aRQpg0EEEAAAQQQQAABBBAIFchR4AFVazRcGbPmjaRy9cIJ/fLpQF08+XesYpmy36eCZWooV+EKypK7qNIH5LT33Lx6XlfOHtbZI3/o2J/rdPXCsVjrogACCCCAAAIIIJDUAgSzSS1OewgggAACCCCAAAIIpFABXz9/VXi2g8o83lg+Pr7hFEJCgrVn42favnKa7t29k0KFGDYCCCCAAAIIpCQBgtmUNNuMFQEEEEAAAQQQQACBZBLImreEqr02XJlzFIrUg+uXTumXzwbq/PE/k6l3NIsAAggggAACCCS9AMFs0pvTIgIIIIAAAggggAACKUbAx9dP5Wu0Vtnqr8vX1y/8uENCtHfzl9q2YqLuBd1OMSYMFAEEEEAAAQQQMAIEszwHCCCAAAIIIIAAAggg4BIBs+dr9aajlD1/mUj1m31g1y8ZrDOHf3dJ21SKAAIIIIAAAgi4uwDBrLvPEP1DAAEEEEAAAQQQQMADBfKVrKonGg5RmnQBkXp/YNt32rp8vIJu3/TAkdFlBBBAAAEEEEDAOQIEs85xpBYEEEAAAQQQQAABBBAwH8nz9VWFZzqqbLVmko9POJPA6xe14fN3dOrAFqwQQAABBBBAAIEUL0Awm+IfAQAQQAABBBBAAAEEEHCOQLpM2fVU4/eVs1C5SBWaMPaXTwfoduBV5zRGLQgggAACCCCAgIcLEMx6+ATSfQQQQAABBBBAAAEE3EEgb/HKeqLhMKXNkCVcd0KCg7XjxxnatW6+FBLiDl2lDwgggAACCCCAgFsIEMy6xTTQCQQQQAABBBBAAAEEPFPAx8dX5Wu2UbkarWR+H/YKvHZB6z7pq3NHd3nm4Og1AggggAACCCDgQgGCWRfiUjUCCCCAAAIIIIAAAt4sYFbHPtl4pHIXeSjSMM3WBeuXDNKtG5e9mYCxIYAAAggggAACCRYgmE0wHTcigAACCCCAAAIIIJByBcw+smY/WbOvbNgrJCRYO9fM1s61c9i6IOU+HowcAQQQQAABBOIgQDAbBySKIIAAAggggAACCCCAwP8EfHxU7qmWevDp9vLxDb91gVkd+/Mn/XTm8B9wIYAAAggggAACCMQiQDDLI4IAAggggAACCCCAAAJxEkiTLkDVXhshc9BXxMuEsb98NlBmX1kuBBBAAAEEEEAAgdgFCGZjN6IEAggggAACCCCAAAIpXiBL7mKq2XK8MmTOHc7CbF2w66d52vnjLJnfcyGAAAIIIIAAAgjETYBgNm5OlEIAAQQQQAABBBBAIMUKFCjzpJ5oOFSp/NOGMzBbF5gDvsxBX1wIIIAAAggggAAC8RMgmI2fF6URQAABBBBAAAEEEEhRAuVrtNaDT7eTfHzCjfvc0V1a90lfti5IUU8Dg0UAAQQQQAABZwoQzDpTk7oQQAABBBBAAAEEEPASAb9UqVWt0XCZ1bLhrpAQ7Vr3sXb8+JFCgtm6wEumm2EggAACCCCAQDIIEMwmAzpNIoAAAggggAACCCDgzgLpA3KoZovxypq3ZLhu3g26pZ8/6a9/9m505+7TNwQQQAABBBBAwCMECGY9YproJAIIIIAAAggggAACSSOQPX8Z1Ww+TmkzZg3X4I0rZ7Rmfg9dPnMwaTpCKwgggAACCCCAgJcLEMx6+QQzPAQQQAABBBBAAAEE4ipQ5MHn9Nh/BsrXzz/cLWY/2bULe+n2zStxrYpyCCCAAAIIIIAAArEIEMzyiCCAAAIIIIAAAgggkMIFfHx89XDtLirzeONIEge2faffvhqpkOB7KVyJ4SOAAAIIIIAAAs4VIJh1rie1IYAAAggggAACCCDgUQL+aTPoqcbvK2/xyuH6bQ722rZiovZs/MyjxkNnEUAAAQQQQAABTxEgmPWUmaKfCCCAAAIIIIAAAgg4WSAge37VaPmBzK9hr6BbN+zWBWcO/+HkFqkOAQQQQAABBBBAwCFAMMuzgAACCCCAAAIIIIBAChQwK2TNSlmzYjbsdfXCCa2d/5bMr1wIIIAAAggggAACrhMgmHWdLTUjgAACCCCAAAIIIOCWAmYv2Yef7yIfX99w/Tt1YIvWfdJXZsUsFwIIIIAAAggggIBrBQhmXetL7QgggAACCCCAAAIIuJVA1foDVbziS5H6tGfjp9q6/AO36iudQQABBBBAAAEEvFmAYNabZ5exIYAAAggggAACCCDwP4HUaTOqRotxylXowXAmwcH3tHHpUB3e8V+sEEAAAQQQQAABBJJQgGA2CbFpCgEEEEAAAQQQQACB5BDIkDmParX5UAHZC4Zr/vbNK/aQr3NHdyVHt2gTAQQQQAABBBBI0QIEsyl6+hk8AggggAACCCCAgLcLZL/vftVsOUFpM2QJN9QrZw7px/nddePKGW8nYHwIIIAAAggggIBbChDMuuW00CkEEEAAAQQQQAABBBIvkL/0E3qy8XvyS5U6XGWnD23T2gW9dPdOYOIboQYEEEAAAQQQQACBBAkQzCaIjZsQQAABBBBAAAEEEHBvgZJV6qtKnbclH59wHT30x/fauGy4QoKD3XsA9A4BBBBAAAEEEPByAYJZL59ghocAAggggAACCCCQ8gQqvtBNZR5vHH7gISH6Y+VU7f55QcoDYcQIIIAAAggggIAbChDMuuGk0CUEEEAAAQQQQAABBBIi4OuXSk80HKJCZZ8Od/u9u3e0/rPBOvbXTwmplnsQQAABBBBAAAEEXCBAMOsCVKpEAAEEEEAAAQQQQCCpBVKnzajqzcYod5GHwjV9O/CqfpzbTRf+2ZPUXaI9BBBAAAEEEEAAgRgECGZ5PBBAAAEEEEAAAQQQ8HCBDAG59HSbScqco1C4kdy4elarZnXUtQv/ePgI6T4CCCCAAAIIIOB9AgSz3jenjAgBBBBAAAEEEEAgBQmYMPaZtlOVLlP2cKO+cuaQVs3tosBrF1KQBkNFAAEEEEAAAQQ8R4Bg1nPmip4igAACCCCAAAIIIBBOIEfBcnq65QSZbQzCXmcO/6G1C3oq6PZNxBBAAAEEEEAAAQTcVIBg1k0nhm4hgAACCCCAAAIIIBCTQL6SVVW92Wj5+fmHK3Z0949av+QdBd+7CyACCCCAAAIIIICAGwsQzLrx5NA1BBBAAAEEEEAAAQSiEihesY4efaWffHx8w7385/pF+n3FJNAQQAABBBBAAAEEPECAYNYDJokuIoAAAggggAACCCDgEChfs40efLpdJJBN34zWvk3LgEIAAQQQQAABBBDwEAGCWQ+ZKLqJAAIIIIAAAgggkMIFfHz0aL2+KlHp5XAQZssCs3WB2cKACwEEEEAAAQQQQMBzBAhmPWeu6CkCCCCAAAIIIIBAChXw9Uulao2Gq+AD1cMJ3A26pTXzu8sc9sWFAAIIIIAAAggg4FkCBLOeNV/0FgEEEEAAAQQQQCCFCaRKnU41mo9VnqIVw438duBVrZrdWZdO7UthIgwXAQQQQAABBBDwDgGCWe+YR0aBAAIIIIAAAggg4IUCqdNm0rNtpyhr3pLhRnfjyhmtnt1JVy+c8MJRMyQEEEAAAQQQQCBlCBDMpox5ZpQIIIAAAggggAACHiaQLlMOPdNmijLnLBSu51fOHdWq2Z0UeO28h42I7iKAAAIIIIAAAgiEFSCY5XlAAAEEEEAAAQQQQMDNBAKy51etNlOUIXPucD27cOIvrZ7bTXduXXOzHtMdBBBAAAEEEEAAgfgKEMzGV4zyCCCAAAIIIIAAAgi4UMBsW/BM60lKkz5zuFZOHdiktQt7617QbRe2TtUIIIAAAggggAACSSVAMJtU0rSDAAIIIIAAAggggEAsAjkLlletVhNlDvwKex3ZuUrrP39XIcH3MEQAAQQQQAABBBDwEgGCWS+ZSIaBAAIIIIAAAggg4NkCeYtXUY0WY+Xn5x9uIH//+rm2LB8vhYR49gDpPQIIIIAAAggggEA4AYJZL3sgajxRSfMmvaP78uSM08jmLP5G7Xu+F1r2l29mqmrlctHee+36TXXpN0YLl64IV6Z35+Zq1/wVFciXW6lS+en2nSDtP3hMH876TKYNLgQQQAABBBBAAIHoBQqXf0aPv/qufH39whXavmq6dv00DzoEEEAAAQQQQAABLxQgmPWySY1PMHvvXrCmzPlcPQZPsAqVKpTRpzNGqHCBvPEKZscNfUtvtKivtGlS6+7de7p1+47SpU0jPz9fmSB3wvTFGjpulpdJMxwEEEAAAQQQQMA5AiUqvaxH6/WVfHz+v8KQEP321fvav/Vr5zRCLQgggAACCCCAAAJuJ0Aw63ZT4toOPV+zqqaP7WdX1K75ZasatOljw1NzNajztKaO7mND1aFjZ2nMlAWxdqZV4zoa/U7X/2PvzuNsLP8/jr/PbMa+71uEyleoCJFsQypFpRKy71vWsm+hrMm+UyQRWsXYKhJRyE+F7DvZmX3m97jvmmlujNnOOXOW1/37o6+Z+76u6/O8zvfx6/t2nc+tbFkyaeuOPerc7z3tP3BEdWtU1sSRPfVgiaI6cfqcWvcYqU1bdiY6HjcggAACCCCAAALeJFCuVluVrd3WUnJ0dJR+WDpQx/dv9iYKakUAAQQQQAABBLxOgGDWi7a8VPEi5onYsv8rqSPHT6tZ5yHavmtfnMDgXm30do+Wunrthtr3HqWv1m1JVOeLjybomTpVdezkWb3ecZBlvIb1a5hBb64cWTVn8Wp1eWtsouNxAwIIIIAAAggg4BUCNpt5StY4LRv/iooI06bF/XTm0HavYKBIBBBAAAEEEEDAmwUIZr1o9+dMHKg3XnlWoWFhGjRmhqbM/dRS/Yxxb6tt0xf019FTer5ZLx04fPyeOvFbH3z6+XozmL39Wr9immpUfUy//vanKtZt4UXalIoAAggggAACCNxdwGbzUbVXhsvoKxv/igi7peD5XfX3yf3QIYAAAggggAACCHiBAMGsF2yyUWLs6dXcObPp6+CtatiiT4Ih6vfbftWZcxf1bFA1ZcqY3uwb+8fBo3e8yKvJi/U0dUxfpU+fTuOnL9GQd2feMebsCQPU+vXndersBbXsNpx2Bl7yeaNMBBBAAAEEELi7gI+vn556/V0VerCa5YawW1e1bl5nXTn7F3QIIIAAAggggAACXiJAMOslGx3bcuD8xctmH9jVa6w9yzJnyqBtaxaYPWFv3gox+8waL/GKiYlRhvSBstls5p/nf/yFug8Yb6r17dJcQ/r80xMtoZ60w/q1V7+uzRUWFqFu/cdp8Yo1XiJOmQgggAACCCCAgFXALyC9ajYfr3zFH7P84ubVc1o/r4uu/X0SMgQQQAABBBBAAAEvEiCY9YLNNk62fjC6j/mCrmWrg83esrdfz9WtptkTBipPruxmj9mJM5Zo1PsLzNtebRik4f06qESxQubvBo6erpmLViopoWtS7vGCLaBEBBBAAAEEvEsgRpLttpLv9jMvUgkIzKw6rSYrZ6HSlqqNMHbdnI4KuX7RizQoFQEEEEAAAQQQQMAQIJj1gs9B7GnZcxcuqc2bI/Xtxm13VG20Gxj5dkezdcEHc5Zp8G1tCWJbIRjB7Zbtu1WjYUenBbOVHi3jBbtEiQgggAACCLipQEyMrt24qSMnzig0NMwxRaQi1E3n769SJYqa3wBKq8s3MLMKV39LAZnzWZYQdvWkTn4/XlHhN9JqacyLAAIIpFhg+y//vUg6xYPwIAIIIODlAgSzHv4BqFmtghZOGaqC+XLrm/Vb9Xzz3imueN2nU1TryYo6eea8mnUaojpPPZ5omwJ7nJglmE3xlvEgAggggAACDhUwWh5d+Puyjh4/oxgZ6WnCVyqyVXPk2w/gJqewYkUKKk/ObJItNaMkZ8b/7vXLkEOFq/eTf8ZclgFCLx/Rye8nKDoyNGUD8xQCCCCQxgIEs2m8AUyPAAIeIUAw6xHbmHARowd2Uc8OTRQZFZVgH9ikEtz+Iq/SpYpp9MDO5uMDRk3XtPnL7xgqNpgNCQlT1/7jtHTl2qROx30IIIAAAggg4GYCRs/6Ti1f0msN66r4fYWUMUOgTp+7qBbdhmvzlp1mNc1erq8pY/rKuDcpV3hEhMZO/UjDxs42b+/SurH57x8ZM6S/5+Mbf/hZdV/plpQpHHZPlpyFVLfdTKXPbA1lzx7epY0f9lJUhINOGDusIgZGAAEEEEAAAQQQsKcAwaw9NV1wrNhTroeOnNTzzXrpwOHjCa6yQvnSZo9Z42Tt3a75kwfrjVee1amzF9Sy23Dly5NTU8f0Vfr06TR++hINua39gTHG7WHupn//R5kLUrEkBBBAAAEEEEiFQNOXntaQPu1UvGgB86WhsZfx7w32DGZj/9I3wN/fpYPZbPlKqG6baUqXIatlncf/b7N+WDZI0VGRqdDmUQQQQAABBBBAAAFPECCY9YRdTKAGI2j9ZPYo3Vc4v75c+4MateybYLWrFo5Tg3pP6sy5i2rVY4TWf7fjjnt/+GKOqlR8WPv/PKyqz7XVAyXuixv/08/X6/WOgxJ85tff/lTFui08WJvSEEAAAQQQ8F6BDm+8qFEDOylblsxxCEabg5DQMJ04fU4deo/Rlu2/mg0JjJeKjh/WQ5kyJnxiNiDAX+kC/gle//kL4WHatGWX+efYv/Q1/nNkZJQ5x92u7378RQ1b9EmTTclVuIzqtJws/8CMlvn/+uVr/bjyHSnm3m0f0mTRTIoAAggggAACCCDgdAGCWaeTO2/CFq8+q0kjeykwMCDBE62xq4lteWD8eer85eo7bLJloR1bvKhRAzorS+aMWrY6WM06DzF/H/tisWMnz5rB7PZd/zWAj31hWK4cWTVn8Wp1eWus84pnJgQQQAABBBBwioDRz974Vk3hAnnN+YxAdscv/6dx0xZr9ZrNyV5DpcfK6OOZ76hooXzmWMa/dzTtPCSux2zsXyYbA+8/cERln2qS7Dkc+UCe+8qboayvfzrLDUTSBgAAIABJREFUNH9sW66fv5rgyKkZGwEEEEAAAQQQQMDNBAhm3WzDkrPcEW93VJ/OTRUWFqFu/cdp8Yo1CT5u9Iv9bMFYlSxeWFev3dDEGUs06v0F5v1GKGt8NdFoc2CcemndY6RiWxK0atJAY4d2V7YsmfTjz3vVb8QUM5ytW6OyJo7sqQdLFI1rfUAbg+TsHvcigAACCCDgqgLWV3Etnj7CPAVrtC+IiorWxyu/VavuI+5cfBLf4DXtvX5q16yhfHx8dPnqdXUfMN7Soz62TZMxweatu1Tn5S4uA1WgVBXVaDZWvr7WNgt71s/W3k3zXWadLAQBBBBAAAEEEEDANQQIZl1jHxyyiuT2dzVCVuNUrBHAxn790FhY+sB05v/YOn/xsgaOnq4FS7+0rHfW+AFq/kp9Gb3ejK8UhoaFm8/4+vro+o1bmjTzY42YMNchNTIoAggggAACCKSdQPy2ScYq/vzrmBq90feePe3vtdr4f1Fs3Ldl+27VeKGj0QEh7tr73VIZ9xlX8HfbVf+1HmkHEG/momVqq9qrI+Tj4/vfT2NitP3LcTqwfaVLrJFFIIAAAggggAACCLiWAMGsa+2HXVez5pPJCnqqkpLy4q/YiY2vDw7q2VpVHy8X97ZkI1zdumOP3pk039KqIP5i+3VtrnbNG5lfY/Tz81VYeIQO/nVcH8xdpvkff2HXuhgMAQQQQAABBFxDoEvrxho9sLMyZkhv/qXuZ19tNP9doFyZUgpMF2D+he0fB49a/33gHidnY1sr+fv7mb1j35k4T+9N+TCu2NuD4D8OHVPe3DnMb+4Y15VrN7Th+x0aMX6u2ebAWVeJxxqoSqMBUryXnhl9ZLcsH6Yje9Y6axnMgwACCCCAAAIIIOBmAgSzbrZhLBcBBBBAAAEEEHAVAaOdUfe2r5p/KWsEs0YrA+M/334Zf8k7duqHGjN5ofVX8ULaUsWL6NO5Y1TmofvNe3bvO6CajTqa376JvYx+tgunDFXBfLnvSXDw8An1HDxR327c5nCqh554TRWefdMyT3R0lLYsG6Jj+zY4fH4mQAABBBBAAAEEEHBfAYJZ9907Vo4AAggggAACCKSpQGzbpPiLML41Ex4eoYAAf6UL+K/X6pHjp82Xh8a+KNTIZI0rtkvB291baFCvNuZJ24iISE2atVQDRk1T/AO2Ri/byaN6K1eObOazRl/8k6fPyebjo/sK51eG9IHmz42Q+OvgrWrYoo9DfcrWbqtytdpa5oiKitDmxf10+oDjQ2GHFsfgCCCAAAIIIIAAAg4XIJh1ODETIIAAAggggAACnikQP5g1wlDjZVzGi79Onjkvoz3SrHH9407AhkdEaOzUjzRs7Ow4jNjQNXOmDFq/YpoeK/eQ+btjJ8/q9Y6DEmyh9OKzNfXIww+YLwWLbVnwdK0qmjm+vwrlz2OOcersBbXsNjzuhaWyRLyp3w/jlKxxWjb+FRkeog2Leur80d2pn4AREEAAAQQQQAABBDxegGDW47eYAhFAAAEEEEAAAccIxA9mjZYD3fqP0+IVa+Im69uluYb0aWu+FNS4jL7z7XuPvmMxnVq+pDGDuipTxn961S5bHWyerjWue7SkvWOcj2e+o1deqGP+/G7rsYuCzWb2kzX6ysa/wkOvK3heN106/YddpmEQBBBAAAEEEEAAAc8XIJj1/D2mQgQQQAABBBBAwL4C/6alH4zuo44tXpSPj49u3grRgFHTNW3+8ri5mr1cX1PG9I17oWhCwezm1TNVrVJ587lzFy6pzZsjU9QfNn5QfLcTuqlFsNl89ORrI1W0TG3LUKE3Lit4XmddOe+8F46lthaeRwABBBBAAAEEEEh7AYLZtN8DVoAAAggggAACCLilQPwTsdHR0Zq5aKW6DxgfV0v8vrHGSdi5Sz5Xp77vWo7BNnmxnoyAN3vWzOZz36zfqueb976rx5IZI/VMnarm765cu66egyZp9ZrNcfeuWjhODeo9af45/onZ5Jy6TWgjfHz9VP210SpcurrllptXz2rdnM66cfm0W+4hi0YAAQQQQAABBBBIOwGC2bSzZ2YEEEAAAQQQQMD9BOKlnBXKl5YRlt5/X0GzDqO3bMc+Y8zTrrf3mL1xM0T935mqGQs/s9T8xUcT4sLWhO6JfWD0wC7q2aGJ/P39zJYHG3/YqZfbvGWGsB3eeFGjBnZStiz/BLxHT5zRa+0Haufu/ak29vX1V60WE5Xv/oqWsa5dPKHgeZ1069rFVM/BAAgggAACCCCAAALeJ0Aw6317TsUIIIAAAggggIDdBN7p30m9Or2uAH9/c8zIyCiFhIYpIMBf6QL++Zlx/fjzXj37+ptmiBp7NaxfQ9PHvqU8ubKbP9q974BqNupouSf+8Voj7F08fYSKFSkQN4YxlzGn0cfWz8/X/HlUVLQ+/PRrtes1KtV1+gWkV+0Wk5Tnvn9aLcReV84e0rp5XRR262qq52AABBBAAAEEEEAAAe8UIJj1zn2nagQQQAABBBBAwC4CmTNl0NR3++nVF4LigtHbBz54+IR6Dp54R99YI2R9tWGQbDabQsPC9c7EeXr3g0XWx2/rQ9D0pac1amBnFcqf567rN07Srv9+h15p2/+2gDf55QYEZlZQmynKUeBBy8MXT+zT+oU9FBF6M/mD8gQCCCCAAAIIIIAAAv8KEMzyUUAAAQQQQAABBBBItUCvjq+r5WvP6f5ihc2Tssap1fMXL+mb9T9q5IS5ZpuD+FfNahW0cMpQFcyX2/zxn38dU6M3+urA4eOJrqV0qWLq1+0NBT1VSblyZJOvr495avbE6XOa89EqjZ36UaJjJHZDugxZVbfdTGXLU8xy69m/ftbGj/ooKiIssSH4PQIIIIAAAggggAAC9xQgmOUDggACCCCAAAIIIOAcAXu8hcsJK82QJZfqtJmmrLmKWmY78ft32rz4LSesgCkQQAABBBBAAAEEvEGAYNYbdpkaEUAAAQQQQAABNxJIy/w2Y9Z8qtdhpox/xr+O7FmrrcuHKyYm2o0kWSoCCCCAAAIIIICAKwsQzLry7rA2BBBAAAEEEEDAbQTuFafaMWq141C302bJVVhBbWbIODEb//pz+0rt+HKcFGNMzoUAAggggAACCCCAgH0ECGbt48goCCCAAAIIIIAAAv8KODA7dZhxtnwlVLfNNBm9ZeNfv//4iXZ+/b7D5mVgBBBAAAEEEEAAAe8VIJj13r2ncgQQQAABBBBAwGUEsmTOKD8/P127flORkZFOXVeOAg+aoax/YEbLvHs3zdee9bOduhYmQwABBBBAAAEEEPAeAYJZ79lrKkUAAQQQQAABBFxWIK2C2Tz3lVftFpPkF5DeYmOckjVOy3IhgAACCCCAAAIIIOAoAYJZR8kyLgIIIIAAAggggECSBdIimM13f0XVajFRvr7+/60zJkbbVo3WoV1fJnnt3IgAAggggAACCCCAQEoECGZTosYzCCCAAAIIIIAAAnYVcHYwW7h0dVV/bbR8fP3i6oiJidbW5cN1ZM9au9bGYAgggAACCCCAAAII3E2AYJbPBQIIIIAAAggggECaCzgzmC1Wrp6qNh4qm80nru7o6Ch9v7S/Tuz/Ps0tWAACCCCAAAIIIICAdwgQzHrHPlMlAggggAACCCDg0gLOCmZLPNZAVRoNkGy2OI+oqAhtXtxPpw9sc2kjFocAAggggAACCCDgWQIEs561n1SDAAIIIIAAAgi4pYAzgtmHnnhNFZ590+ITGR6iDYt66vzR3W7pxqIRQAABBBBAAAEE3FeAYNZ9946VI4AAAggggAACHiPg6GC2XO12KlurjcUrIvSm1s3rokun//AYRwpBAAEEEEAAAQQQcB8Bgln32StWigACCCCAAAIIeKyAI4NZ45SscVo2/hV266oZyl45e8hjTSkMAQQQQAABBBBAwLUFCGZde39YHQIIIIAAAggg4BUCDglmbTazn6zRVzb+devaRQXP66RrF094hS1FIoAAAggggAACCLimAMGsa+4Lq0IAAQQQQAABBLxKwN7BrM3HV0++OkJFy9S2ON64fFrr5nTWzatnvcqXYhFAAAEEEEAAAQRcT4Bg1vX2hBUhgAACCCCAAAJeJ2DPYNbH1081mo1TwVJVLI7GCdm1c9or9MZlr/OlYAQQQAABBBBAAAHXEyCYdb09YUUIIIAAAggggIDXCdgrmPX1T6dazccr3/0VLYZGL1mjp6zRW5YLAQQQQAABBBBAAAFXECCYdYVdYA0IIIAAAggggICXC9gjmPUPzKg6LScrV+EyFs2LJ/Zp/cIeigi96eXKlI8AAggggAACCCDgSgIEs660G6wFAQQQQAABBBDwUoHUBrPpMmRV3TbTlC1fCYvg+aO7zVA2KiLMS2UpGwEEEEAAAQQQQMBVBQhmXXVnWBcCCCCAAAIIIOBFAqkJZjNkyaWgNjOUJVdhi9ipA9v03eJ+ioqK8CJJSkUAAQQQQAABBBBwFwGCWXfZKdaJAAIIIIAAAgh4sEBKg9lM2Quobrvpypg1n0Xn2L4N+mHZEMVER3mwGqUhgAACCCCAAAIIuLMAwaw77x5rRwABBBBAAAEEPEQgJcFstjzFFNRmugIzZbcoHNr1pbatGi3FxHiIDmUggAACCCCAAAIIeKIAwawn7io1IYAAAggggAACbiaQ3GA2R4EHFdRmigICM1sq/f3HT7Tz6/fdrHqWiwACCCCAAAIIIOCNAgSz3rjr1IwAAggggAACCLiYQHKC2Tz3lVftFpPkF5DeUsWe4Fnau3mBi1XGchBAAAEEEEAAAQQQuLsAwSyfDAQQQAABBBBAAAGnCxgnXe97uI7ylaig7PlKKXPOArLZfBR285qu/X1M54//ppO/b9H5o79a1lagVBXVaDZWvr7+//08JkbbvxynA9tXOr0OJkQAAQQQQAABBBBAIKUCBLMpleM5BBBAAAEEEEAAgWQL+PoFqFyd9ipdtYlsPr6JPn/h+G/6bfNCnfpzq4qUrqEnm4yST7znYmKitXX5cB3ZszbRsbgBAQQQQAABBBBAAAFXEiCYdaXdYC0IIIAAAggggIAHC+Qt9ogqNxqoLDkLJbvKMwe3K3+JxyWbLe7Z6KhIff/JAJ3Y/32yx+MBBBBAAAEEEEAAAQTSWoBgNq13gPkRQAABBBBAAAEvECj00JOq2Wyc3SqNigjThg976dzhXXYbk4EQQAABBBBAAAEEEHCmAMGsM7WZCwEEEEAAAQQQ8EKBnAVL65nO8+1WeUTYLQXP76q/T+6325gMhAACCCCAAAIIIICAswUIZp0tznwIIIAAAggggICXCTzTab5yFiptt6p3r5+l3zYtsNt4DIQAAggggAACCCCAQFoIEMymhTpzIoAAAggggAACXiLw0BOvqsKzPe1a7c0rZ7VyXEO7jslgCCCAAAIIIIAAAgg4W4Bg1tnizIcAAggggAACCHiRwPM9P1XWXEXsXvG2VaN1aOcXdh+XARFAAAEEEEAAAQQQcJYAwayzpJkHAQQQQAABBBDwMoHcRcrq6Q6zHVL16QM/acOiNx0yNoMigAACCCCAAAIIIOAMAYJZZygzBwIIIIAAAggg4IUCZZ56Q4/U7eyQyqMiw/Tx0KccMjaDIoAAAggggAACCCDgDAGCWWcoMwcCCCCAAAIIIOCFAlVfHqLijzzjsMo/n9RY1y6ecNj4DIwAAggggAACCCCAgCMFCGYdqcvYCCCAAAIIIICAFwvUaTVF+UtUdJjAt7M76MKxPQ4bn4ERQAABBBBAAAEEEHCkAMGsI3UZGwEEEEAAAQQQ8GIBglkv3nxKRwABBBBAAAEEEEhUgGA2USJuQAABBBBAAAEEEEiJAK0MUqLGMwgggAACCCCAAALeIkAw6y07TZ0IIIAAAggggICTBcpUb65H6nVxyKyREWFaOoyXfzkEl0ERQAABBBBAAAEEnCJAMOsUZiZBAAEEEEAAAQS8TyB30Yf1dPs5Din81IFt2riop0PGZlAEEEAAAQQQQAABBJwhQDDrDGXmQAABBBBAAAEEvFTg+Z7LlDVXUbtXv23VKB3a+aXdx2VABBBAAAEEEEAAAQScJUAw6yxp5kEAAQQQQAABBLxQ4MEqjVXxud52rfzGlTNaNa6RXcdkMAQQQAABBBBAAAEEnC1AMOtsceZDAAEEEEAAAQS8SMAvIL1efvtr+afLYLeqf1wxUn/9+rXdxmMgBBBAAAEEEEAAAQTSQoBgNi3UmRMBBBBAAAEEEPACgYDAzKrbdpqy5y9lt2oP7Fil7Z+/Z7fxGAgBBBBAAAEEEEAAgbQSIJhNK3nmRQABBBBAAAEEPFggMFN21W07U1lz26+/7NG9wfph2WAPVqM0BBBAAAEEEEAAAW8SIJj1pt2mVgQQQAABBBBAwAkCmbLnV1Cb6TL+Gf+68fcpxShGmXMWSvYq9m9dql3fTE72czyAAAIIIIAAAggggICrChDMuurOsC4EEEAAAQQQQMANBYwTssZJWePEbPzr75P7FTy/q6Iiw1WuTgeVrvqafHz9E63w/LE92rd5oU4d2JbovdyAAAIIIIAAAggggIA7CRDMutNusVYEEEAAAQQQQMCFBYxeskZPWaO3bPzr7OFd2vhhL0VFhMX92D8wo+4rU0f57q+o7AVKKnP2ArLZfBV664qu/31c54/9plN/bJERzHIhgAACCCCAAAIIIOCJAgSznrir1IQAAggggAACCDhZIHeRsqrTarL8AtJbZj75xxZ99/Hbio6KdPKKmA4BBBBAAAEEEEAAAdcWIJh17f1hdQgggAACCCCAgMsL5C9RSTXfGC/f21oT/PXL19q2cpRiYqJdvgYWiAACCCCAAAIIIICAswUIZp0tznwIIIAAAggggIAHCRQpXUNPNhklHx9fS1V/bFuun7+a4EGVUgoCCCCAAAIIIIAAAvYVIJi1ryejIYAAAggggAACXiNQ4rEGqtJogGSzWWres2GO9m6c5zUOFIoAAggggAACCCCAQEoECGZTosYzCCCAAAIIIICAlws89MRrqvDsm1aFmBj9tPpdHdz5uZfrUD4CCCCAAAIIIIAAAokLEMwmbsQdCCCAAAIIIIAAAvEEytVpr7I1W1tMjD6yWz4dqqN7g7FCAAEEEEAAAQQQQACBJAgQzCYBiVsQQAABBBBAAAEE/hF4/Pl+eqDSixaO6KhIff/JAJ3Y/z1MCCCAAAIIIIAAAgggkEQBgtkkQnEbAggggAACCCDg1QI2m9lP1ugrG/+KigjTxo/66OxfP3s1D8UjgAACCCCAAAIIIJBcAYLZ5IpxPwIIIIAAAggg4GUCNh9fPfnqCBUtU9tSeWR4iILnd9PFE/u8TIRyEUAAAQQQQAABBBBIvQDBbOoNGQEBBBBAAAEEEPBYAR9fP9VoNk4FS1Wx1Bgeel3B87rp0uk/PLZ2CkMAAQQQQAABBBBAwJECBLOO1GVsBBBAAAEEEEDAjQV8/dOpVvPxynd/RUsVoTcuK3heZ105f8SNq2PpCCCAAAIIIIAAAgikrQDBbNr6MzsCCCCAAAIIIOCSAv6BGVWn5WTlKlzGsr5b1y5q7ez2unH5tEuum0UhgAACCCCAAAIIIOAuAgSz7rJTrBMBBBBAAAEEEHCSQEBgZtVrN0PZ8pWwzGiEsevmdNbNq2edtBKmQQABBBBAAAEEEEDAcwUIZj13b6kMAQQQQAABBBBItkBgpuwKajNd2fIUszxrtC0w2hcYbQy4EEAAAQQQQAABBBBAIPUCBLOpN2QEBBBAAAEEEEDAIwQyZMmleu1nK1P2AtZQ9uwhrZ3TScYLv7gQQAABBBBAAAEEEEDAPgIEs/ZxZBQEEEAAAQQQQMCtBYwwtm676cqYNZ+ljosn9mn9wh6KCL3p1vWxeAQQQAABBBBAAAEEXE2AYNbVdoT1IIAAAggggAACThbIkquw6rWbLaONQfzr7F8/a+NHfRQVEebkFTEdAggggAACCCCAAAKeL0Aw6/l7TIUIIIAAAggggECCAkYv2brtZipdhqyWe04d2KbNi/sqOioSPQQQQAABBBBAAAEEEHCAAMGsA1AZEgEEEEAAAQQQcAeBHAUeVFCbKQoIzGxZ7on93+u7pf0VEx3lDmWwRgQQQAABBBBAAAEE3FKAYNYtt41FI4AAAggggAACqRPIVbiMglpPkV9AestAx/Zt0A+fDFZMTHTqJuBpBBBAAAEEEEAAAQQQuKcAwSwfEAQQQAABBBBAwMsE8txXXnVaTpavfzpL5Yd2faltq0ZLMTFeJkK5CCCAAAIIIIAAAgg4X4Bg1vnmzIgAAggggAACCKSZQIFSVVSj2Vj5+vpb1vDn9pXa8cXYNFsXEyOAAAIIIIAAAggg4G0CBLPetuPUiwACCCCAAAJeK1C4dHVVbzJGPj6+FoPff/xEO79+32tdKBwBBBBAAAEEEEAAgbQQIJhNC3XmRAABBBBAAAEEnCxQtExtPfnaSNlsPpaZ92yYo70b5zl5NUyHAAIIIIAAAggggAACBLN8BhBAAAEEEEAAAQ8XKPFYA1VpNECy2SyVGqdkjdOyXAgggAACCCCAAAIIIOB8AYJZ55szIwIIIIAAAggg4DSBkhVeUOVG/a3zxcSYL/kyXvbFhQACCCCAAAIIIIAAAmkjQDCbNu7MigACCCCAAAIIOFzgwcqNVbFB7ztC2S3Lh+nInrUOn58JEEAAAQQQQAABBBBAIGEBglk+HQgggAACCCCAgAcK/K9aUz1av5ulsujoKG1ZNkTH9m3wwIopCQEEEEAAAQQQQAAB9xIgmHWv/WK1CCCAAAIIIIBAogLl6rRX2ZqtraFsVKQ2Le6r0we2Jfo8NyCAAAIIIIAAAggggIDjBQhmHW/MDAgggAACCCCAgNMEjFOyxmnZ+FdUVIQ2Luqls3/97LR1MBECCCCAAAIIIIAAAgjcW4Bglk8IAggggAACCCDgIQIVn+utB6s0toayEWFav7CHzh/d7SFVUgYCCCCAAAIIIIAAAp4hQDDrGftIFQgggAACCCDgzQI2myo3fFslK7xgUYgMD1Hw/G66eGKfN+tQOwIIIIAAAggggAACLilAMOuS28KiEEAAAQQQQACBJArYbKr60mAVf+QZywMRoTe1bl4XXTr9RxIH4jYEEEAAAQQQQAABBBBwpgDBrDO1mQsBBBBAAAEEELCjgM3HR9UaD9d9ZYMso4aHXtfaOZ105ewhO87GUAgggAACCCCAAAIIIGBPAYJZe2oyFgIIIIAAAggg4CQBm4+vqjcZpSKla1hmDLt1VevmdNSV80ectBKmQQABBBBAAAEEEEAAgZQIEMymRI1nEEAAAQQQQACBNBTw8fVTjabvqeADVS2rCL1xWWvntNe1iyfScHVMjQACCCCAAAIIIIAAAkkRIJhNihL3IIAAAggggAACLiLg6+uvms0nKH/Jxy0runXtotbObq8bl0+7yEpZBgIIIIAAAggggAACCNxLgGCWzwcCCCCAAAIIIOAmAr7+6VS7xSTlLfaoZcU3r57V2lkdZfyTCwEEEEAAAQQQQAABBNxDgGDWPfaJVSKAAAIIIICAlwsYoWxQq6nKXfRhi4RxQtY4KWucmOVCAAEEEEAAAQQQQAAB9xEgmHWfvWKlCCCAAAIIIOClAn4B6VWn5Qd3hLJGL1mjp6zRW5YLAQQQQAABBBBAAAEE3EuAYNa99ovVIoAAAggggICXCfgHZlRQqynKWai0pfKr5w5r7dzOCrt1xctEKBcBBBBAAAEEEEAAAc8QIJj1jH2kCgQQQAABBBDwQIGAwMyq23aasucvdUco++3sDgoPve6BVVMSAggggAACCCCAAALeIUAw6x37TJUIIIAAAggg4GYCRij7dPtZypq3uGXll88c0Lq5XQhl3Ww/WS4CCCCAAAIIIIAAArcLEMzymUAAAQQQQAABBFxMIF2GbKrXdvodoezfJ/creEE3RYTedLEVsxwEEEAAAQQQQAABBBBIrgDBbHLFuB8BBBBAAAEEEHCgQPpMORTUboay5ipqmeXCsd+0fmF3RYaHOHB2hkYAAQQQQAABBBBAAAFnCRDMOkuaeRBAAAEEEEAAgUQEjFC2Xoc5ypyj4B2hbPCCroqKCMMQAQQQQAABBBBAAAEEPESAYNZDNpIyEEAAAQQQQMC9BTJkya267WbeEcqeO/KLNizqSSjr3tvL6hFAAAEEEEAAAQQQuEOAYJYPBQIIIIAAAgggkMYCmbLlU1C7mTL+Gf86c3CHNn3UW1FREWm8QqZHAAEEEEAAAQQQQAABewsQzNpblPEQQAABBBBAAIFkCBhhrNG+wDgxe3sou/GjXoqOikzGaNyKAAIIIIAAAggggAAC7iJAMOsuO8U6EUAAAQQQQMDjBIxeskb7gttD2VN/btXmJW8RynrcjlMQAggggAACCCCAAAL/CRDM8mlAAAEEEEAAAQTSQCBrrqIKajdDxgu/4l/H92/W90sHKiY6Kg1WxZQIIIAAAggggAACCCDgLAGCWWdJMw8CCCCAAAIIIPCvgBHK1u0wS4EZsllMju4N1pblQxUTHY0VAggggAACCCCAAAIIeLgAwayHbzDlIYAAAggggIBrCWTNU1x1202/ayj7w6dDpJgY11owq0EAAQQQQAABBBBAAAGHCBDMOoSVQRFAAAEEEEAAgTsFjFD26fazFJA+s+WXh3/9Rls/G0koy4cGAQQQQAABBBBAAAEvEiCY9aLNplQEEEAAAQQQSDuB7PlLqW6baYSyabcFzIwAAggggAACCCCAgEsJEMy61HawGAQQQAABBBDwRAEjlK3Xdob8AzNayju483P9tPpdTsp64qZTEwIIIIAAAggggAACiQgQzPIRQQABBBBAAAEEHCiQs1BpBbWacvdQdtUYB87M0AgggAACCCCAAAIIIODKAgSzrrw7rA0BBBBAAAEE3Fogd9Ep7ta5AAAgAElEQVSHVbvlB/IPSG+p449ty/XzVxPcujYWjwACCCCAAAIIIIAAAqkTIJhNnR9PI4AAAggggAACdxUwQtmgVlPl65+OUJbPCAIIIIAAAggggAACCNwhQDDLhwIBBBBAAAEEELCzQN5ij6p2i0l3hLL/t2WJflkzxc6zMRwCCCCAAAIIIIAAAgi4owDBrDvuGmtGAAEEEEAAAZcVMEPZVpPl6+tvWSOhrMtuGQtDAAEEEEAAAQQQQCBNBAhm04SdSRFAAAEEEEDAEwXyl3hcNd+YcEcou3fjPO3ZMMcTS6YmBBBAAAEEEEAAAQQQSKEAwWwK4XgMAQQQQAABBBCIL2CEsrXemCgfXz8LjNG6wDgty4UAAggggAACCCCAAAIIxBcgmOXzgAACCCCAAAIIpFKg4ANVVaPpe4SyqXTkcQQQQAABBBBAAAEEvEmAYNabdptaEUAAAQQQQMDuAmYo22ysfHx8LWP//OUE/fHTcrvPx4AIIIAAAggggAACCCDgGQIEs56xj1SBAAIIIIAAAmkgQCibBuhMiQACCCCAAAIIIICAhwgQzHrIRlIGAggggAACCDhXIKFQ9qdVY3Rw5+fOXQyzIYAAAggggAACCCCAgNsJEMy63ZaxYAQQQAABBBBIa4G7hrIxMfpp9buEsmm9OcyPAAIIIIAAAggggICbCBDMuslGsUwEEEAAAQQQcA2BwqVrqHqTUdaesjEx2vrZSB3+9RvXWCSrQAABBBBAAAEEEEAAAZcXIJh1+S1igQgggAACCCDgKgJGKPtUk9Gy+fj8tyRCWVfZHtaBAAIIIIAAAggggIBbCRDMutV2sVgEEEAAAQQQSCuBhELZHz4doqN7g9NqWcyLAAIIIIAAAggggAACbipAMOumG8eyEUAAAQQQQMB5AoSyzrNmJgQQQAABBBBAAAEEvEWAYNZbdpo6EUAAAQQQQCBFAncLZWOio7Vl+VBOyqZIlIcQQAABBBBAAAEEEEDAECCY5XOAAAIIIIAAAggkIJBQKPvd0gE6sX8zbggggAACCCCAAAIIIIBAigUIZlNMx4MIIIAAAgggkFSBGONvg5N6s6Tk3p+MoZN8K6Fskqm4EQEEEEAAAQQQQAABBFIgQDCbAjQeQQABBBBAAAHPFrhbKBsdHaXvlw7kpKxnbz3VIYAAAggggAACCCDgNAGCWadRMxECCCCAAAIIuINAQqHs5sX9dOrPre5QAmtEAAEEEEAAAQQQQAABNxAgmHWDTWKJCCCAAAIIOEugdKli+mzBWJUsXtic8vqNW+rWf5wWr1ijmtUqaOGUoSqYL3eSlzP/4y/Urvdos43Bc3WrafaEgcqTK/s9n99/4IjKPtUkyXPY80ZCWXtqMhYCCCCAAAIIIIAAAgjcS4Bgls8HAggggAACCMQJzJk4UG+88qx8fX3sFsy27z3aHKvZy/U1ZUxfZc6UwSWD2buGslGR2rzkLU7K8t8RBBBAAAEEEEAAAQQQsLsAwazdSRkQAQQQQAAB9xR4tWGQGZzmyJYlroD4J2arVSqvWRP6q0DehE/M+vn5Kn1gOvP5K9eu6+0RUzV3yefmn4f1a69+XZsrwN9fUVHRCgkNU0yM8Zov6/XnoaOqXL+1UxETCmU3fthLZw7tcOpamAwBBBBAAAEEEEAAAQS8Q4Bg1jv2mSoRQAABBBC4p4BxivXrj9/XExXLWu6LH8wmRmiMsWnVTJUvU8q8dcv23arRsGPcYx+M7qOOLV6Uj4+PTp29oJbdhmvTlp2JDSvJCG+NZgiOuYo+XFvVXxt1x+AbFr6p0wd/csykjIoAAggggAACCCCAAAJeL0Aw6/UfAQAQQAABBLxVIH7cGf80a1h4hNIF+JssyQlm3+7eQoN6tVFgugCFhoXrnYnz9O4Hi+J4Z08YoNavP2/++Y9Dx1Slfitz/LS87isbpGqNh8vm80/rBuOKiorQpg97c1I2LTeGuRFAAAEEEEAAAQQQ8AIBglkv2GRKRAABBBBA4F4ClR4ro8XTR6hYkQJme4Edv/yfnnriUfORewWz8YPd20/c/vnXMTV6o68OHD4eN/W6T6eo1pMVzT/v+/0vla/VNE03xghln3xlhGT77zSuEcpuWNBD5478kqZrY3IEEEAAAQQQQAABBBDwfAGCWc/fYypEAAEEEEDgngJLZ43Syw1qyWazma0Fjp44o1ZNGiQazMYftFPLlzRmUFdlypje7B8768OV6j5gvGXen9ct0iMPP2D+zJjDOFmbN3cOc94bN0O0fdc+jZ68QN/9+F8o6qgmBsUfeUZVXx5yh8u6eV107vAuPjEIIIAAAggggAACCCCAgMMFCGYdTswECCCAAAIIuK6A0fN11IDOypolky5duaZu/cep9pMV41oOWE7MWlJSa2Qa/zTssZNn9XrHQWbQGr8/7N7vlqp0qWL3xDh/8bIGjp6uBUu/dBiaGcq+NNh6UjYiTBsW9eSkrMPUGRgBBBBAAAEEEEAAAQRuFyCY5TOBAAIIIICA1whYw1Sj/cD6FdP0WLmHFB0drcUr1qh1j5GK3wv2nj1m/x2uyYv1ZLzYK3vWzIqJidGy1cFq1vnf06j/3lOtUnnNe3+wihctYJ6QvRUSap6ajYmOVqECec1gOPbated31Xm5i0P6zyYUygYv6KoLx37zmk8ChSKAAAIIIIAAAggggEDaCxDMpv0esAIEEEAAAQScJGANZscN66GurRvL399PBw+f0Eut+mn/gSNJD2b/XfXqReP1bFBVM3C9fPW62cJg6cq1d62pZrUKqlP9ca3b/FNcywLjFO2SGSP1cOkS5jPXrt9Uz8ETtWjZ13Z1IZS1KyeDIYAAAggggAACCCCAQCoFCGZTCcjjCCCAAAIIuItA/Fj26VpVNHvCQBXIl0uhYeEaO/VDjRg/1ywlySdmJRnjGCdhjV6xxrVl+27VaNgx2SRjh3ZX97avys/PV+ERERo79SMNGzs72eMk9EDJCi+ocsO3Le0LIsJDtGFhd07K2k2ZgRBAAAEEEEAAAQQQQCA5AgSzydHiXgQQQAABBNxWwHpadsX8d/XC00+Zp1yTciXU0mDx9BF6tWFQ3Au8+r8zVTMWfpaUIS33DOvXXv26NleAv7/58/kff6H2vUcne5y7PWCGso36W35lhLLB87ro75P77TIHgyCAAAIIIIAAAggggAACyRUgmE2uGPcjgAACCCDgpgLxo9n4L+tKSjn/BbPfSPonzK30WBl9PPMdFS2Uz/zz7n0HVLNRR2tv2H8nfXdwV7Vt9oJ8fXz/OaE7ZZEmzVoaN7XRo9Z4EZmPj49dT8wSyiZld7kHAQQQQAABBBBAAAEE0kKAYDYt1JkTAQQQQACBNBYwgtDmjZ+56yqMdgLpA9OZvzNe5mW8qMvo+9pn2GTzxV6x17T3+qlds4ZmmBoREWkGrQNGTYs35n9RcKeWL2nMoK7KlDG9+fvf9h9S006DzZ62RjuEmeP7q1D+PObvLl25ps793tOKLzf8s4a4KDh5aA9WbqyKDXpbHuKkbPIMuRsBBBBAAAEEEEAAAQQcJ0Aw6zhbRkYAAQQQQMAtBRLsMRsvITVe2PXZgrEqWbywWeOxk2f1esdB2r5rnxmlxsj277nafwgyZ8qg9Sum6bFyD8WZhIVHKDw8QgEB/koX8E8LAyMIXv/9DtV/rUeq7O4ayobeVPCCbrQvSJUsDyOAAAIIIIAAAggggIC9BAhm7SXJOAgggAACCHiIQELBbPyTq6MHdlHPDk3k7++n6OhozVm8Wl3eGntPgaeeeFRTRvfRQ6WK3bW3rRHKGidpm3UeYp6kTemVUCi7dm4nXT5zIKXD8hwCCCCAAAIIIIAAAgggYFcBglm7cjIYAggggAACbiJwj/4AiZ2YLVW8iD6dO0ZlHrrfLPbchUtq8+ZIfbtxW6LFG+0K+nRprgb1nlTBfLlltE2IiorW+YuXtOzzYA0fN8faozbREa03/K9aUz1av5vlh+Eh17VuXhdC2WRacjsCCCCAAAIIIIAAAgg4VoBg1rG+jI4AAggggICHCKS00+u/5afy8aQgJhTKfju7g66eP5yUIbgHAQQQQAABBBBAAAEEEHCaAMGs06iZCAEEEEAAAdcVMHJT47KldolOCGDvtkRC2dRuHM8jgAACCCCAAAIIIICAswUIZp0tznwIIIAAAgi4qIDjM1XHzHC3UDb01hWtm9OZk7Iu+lljWQgggAACCCCAAAIIICARzPIpQAABBBBAAIFUCRgvAIu9IiIikziWfULacrXbqWytNpY5zVB2VgddvXgsiWvhNgQQQAABBBBAAAEEEEDA+QIEs843Z0YEEEAAAQQ8SiB9+nRKHxiokJBQhYSGOa024yVfxmnZ+BehrNP4mQgBBBBAAAEEEEAAAQRSKeAxwazxlueOLV9SiWKFNOTdWTpw+Lief7q6xgzqIuPt0cZlvDV6wvTFmjRraSrZeBwBBBBAAAEEYgXSIpgllOXzhwACCCCAAAIIIIAAAu4u4BHB7NO1qmjSyF4qWbywzpy7qFY9Ruj4ibP6dO4YlXnofsseXbl2XQNHzdCsD1e6+96xfgQQQAABBFxCwNnB7N1C2ZAblxQ8pxPtC1ziE8EiEEAAAQQQQAABBBBAICkCHhHMrl40Xs8GVVVUVLR27fldvYa+r+qVH9GQPm0V4O+vFV9u0IYfflavTk31YImi2rJ9t2o07JgUH+5BAAEEEEAAgUQEnBnMVnyutx6s0tiyIiOUXTurna5fOsVeIYAAAggggAACCCCAAAJuI+D2wWyF8qX1yexRKpgvt6bOX66+wyab+B/PfEevvFBHp85eUMtuw7Vpy061ePVZ82TtzVsh5qna9d/tcJuNSu5Cu7RurNEDOytjhvQJPrrxh59V95Vult8bLSFGDeys+rWfUPasmc3fXb9xS1t37NE7k+Zr+659dx2vX9fmate8kQoXyCs/P1+FhUfo4F/H9cHcZZr/8RfJXT73I4AAAgi4kYCzgllCWTf6ULBUBBBAAAEEEEAAAQQQSFTA7YPZJi/W09QxfXUrJDQubM2cKYO2rVlgno7d9vNvevL5diZEzWoVtHDKUGXJlFHd+o/T4hVrEgVy1xs+GN1HHVu8KB8fnyQHs0Yv3pnj++vJyuVls9nMF7jExMQofWA6888HD59Qz8ET9e3GbZYxJ4x4Ux3eeFGB6QIUGRml0LBw8xlfXx8z1J0082ONmDDXXSlZNwIIIIBAIgLOCGYrN+qvkhVesKzk1rULWjenIydl+YQigAACCCCAAAIIIICAWwq4fTDb7OX6mjKmr67duBl3MvblBrU1fexbypYlk2YuWqnuA8Z7XTC7auE4Naj3pH797U9VrNsiSR/OORMH6o1XnlVEZKR5yjXWbeCbrcw2EFkyZ9T673eo/ms94sZr1aSBxg7tblobp2o793tP+w8cUd0alTVxZE8zHD9x+pxa9xhpnlrmQgABBBDwPAFHB7MJhbJG+4IbV856HigVIYAAAggggAACCCCAgFcIuH0w+1zdapo9YaD59XkjFDT6ycaeFr1xM8Q84blo2dfmZnZq+ZLGDOqq6zduenwrg90bl5gvPvv08/V6veOgRD/MlR4rY7Z/KFoon75Zv1XPN+9teWbcsB7q2rqxbtwKMQPbpSvXmr//4qMJeqZOVR07edacJ36rg4b1a5gBea4cWTVn8Wp1eWtsouvgBgQQQAAB9xNwWDBrs6lyw7fvelKWUNb9PiesGAEEEEAAAQQQQAABBKwCbh/MGm0LNq2aqXL/K6ltO3/Tyq826c2OTWT0St3/52FVfa6t+XV6I3icNa6/GVbu3ndANRt1NH/uiVe1SuW1eMYI5cud0+zx2m/4B4mW2bdLc/NladHR0RowarqmzV9ueabOU49rweQhyps7R9wp5Nj+vvcVzp9gALx+xTTVqPpYsk7uJrpYbkAAAQQQcCkBhwSzNpuqvjRYxR95xlKrcUI2eE5HTsq61CeAxSCAAAIIIIAAAggggEBKBNw+mDWKNgLFfl3fMHucxl5Gn1Ojt+ngd2fKaG0wY9zb5susjJ+PnfqhRoz33J6nRnsB4yVnxjV9wQo1fOYp3V+0kHx8bLpy7YZ5InbgqOk6eeZ8nJfh07bpCzp7/u8ETxPv/W6pSpcqptiXhsX29zX+B/n46Us05N2Zd3wGZ08YoNavP295CVtKPqg8gwACCCDgugJ2D2bvEcoaJ2WN3rJcCCCAAAIIIIAAAggggIC7C3hEMGtsQs8OTdS5dWMVyJdbly5f1ccr1+qtEVPM/Yk9QZo5YwYtXPaVeg9539337Z7rH/F2R/Xp3NS8x2b8378v8goI8Fe6AH/z578fPKqub4/Vdz/+Yv45tift0RNn9Fr7gdq5e/8dc6z7dIpqPVnR7CFb9qkmij1la9xoBN3jpn10xzPD+rVXv67NFRYW4fEvXPPoDxXFIYAAAvcQsGswa7PpyVdG6L6yQZYZr186Zb7oi1CWjyICCCCAAAIIIIAAAgh4ioDHBLOJbYjxVfw/Dhy1nBJN7Bl3/b3RK/aVF+ooJiZGP/68V/1GTDF7vxrtHYa/1UFNXqyrAH9/82VcL7bqZ7Z0uD10vVvtt9+TlNA1Kfe4qzPrRgABBBD4R8BewazNx0fVGg+/ayhrnJQNuXEJcgQQQAABBBBAAAEEEEDAYwS8Jpj1mB1LQiFrPplsnhI+dPiEmnYabJ5wjX8tnTVKLzeopZu3QtX/namasfAzgtkkuHILAggggMDdBewRzBqhbPUmo1WkdA3LJFcvHlPwnE6Esnz4EEAAAQQQQAABBBBAwOMEPCaYNU6Dtm3eUMaLqBK6ihUpoOzZsihn9qxmm4PFK9Z43IYmpaAWrz5r9qA1Xpw2d8nn6tT3XZcOZis9WiYpZXEPAggggEAaCVy6clV/X76mHP/+/9hkL8Pmo/yVOypzgUctj4ZfP6vjm99VdPiNZA/JAwgggAACCCDgWIHtv+xz7ASMjgACCHiBgEcEs0/XqqJp772looXyJWnLjK/ud+s/zmuD2ZrVKmjhlKEqmC+35n/8hdr3Hq3Y9geHjpzU88166cDh43dYxrYy2Pf7Xypfq6m6tG6s0QM7m/cNGDVd0+Yvv+OZ2FYGISFh6tp/nJauXJukPYp/E8Fsssl4AAEEEHCqQKqCWZuPCj7RVRnzlbWGsldP6/j3YwllnbqTTIYAAggggEDSBQhmk27FnQgggEBCAh4RzMYGhkZP1Qt/X9Hfl6/q/vsKKioqWsbLrPLkyq5sWTLL19dHe//voJauWmcGhCfPnPfIT4ZxEtYIX41WBre3MTAKNvrtLpg8RPnz5ooLZmeMe1ttm76gs+f/VqseI7T+ux132Oz9bqlKlyqmjT/8rLqvdFOTF+tp6pi+Zm/B8dOXaMi7M+94ZvaEAWr9+vM6dfaCWnYbbva15UIAAQQQ8CyBlLYy8PH1U42m76ngA1UtIFfPHda3szsoPPS6Z0FRDQIIIIAAAggggAACCCAQT8Dtg1mjl+riGSNUIG8ufbI6WG90GapSxYvoi8UTlT9vzriTnB1bvCjj9Kavr6/6Df9AC5Z+6ZEfhJcb1Nb0sW+ZXyf98NOv1brHyDvqjD3p6u/vp7FTP9KwsbPVt0tzDenTVtHR0Xc9/fpc3WqaPWGgcuXIqpmLVqr7gPGqUL60Ppk9ymwf8enn6/V6x0F3zPXDF3NUpeLD+vW3P1WxbguPNKcoBBBAwNsFUhLMGqFsreYTlb/k4xa+y2cOaN3cLoSy3v6hon4EEEAAAQQQQAABBLxAwO2D2WYv19eUMX0VERmpzv3e04ovN5jbtn7FNFWv8khciGj8bNywHuraurGMr1zUaNjRI7fXCKVXfThOD9xfVAcPn9BLrfpZTs0ap2lXLhhrnqg9d+GS2rw5Ut9u3KZKj5Ux2xkY7SC+Wb9VzzfvbfGJtbtxK8QMZWNbEnzx0QQ9U6eqjp08awaz23f912eoYf0aZkhshLlzFq9Wl7fGeqQ5RSGAAALeLpDcYNbX1181m0+4ayi7dm4nRYTe9HZS6kcAAQQQQAABBBBAAAEvEPCYYPbajZuWr8rHfoX+y7U/qFHLvuZWxp76DI+IULNOQ7Rl+26P3OLYENXPz1c//rxX/UZMMQNT4wVpM8f3V9BTlcy6jRO17XqNijOYM3Gg3njlWTPkXvjJV+r/zlQZ/XgHvtlKvTo1VdYsmeLaGMQ+1KpJA40d2l3ZsmSyzFW3RmVNHNlTD5YoShsDj/yUURQCCCDwn0ByglkjlK3darLyFrO+6Ovvk/sVvKAboSwfLAQQQAABBBBAAAEEEPAaAbcPZmO/uh8SGmYJZmNfOrVr9x968vl25obGvvQqS6aMHv3yL+NU7JIZI1WvZhWzr25kZJQMn/SB6WSEtUbv3bWbtqlpp8Fm8Bp7Gf1j570/WBXKPySbzWY+Y/TtNZ4z/mycwO05eKJ5wjb+NWv8ADV/pb4C/P3NuULDws1njLmN8SfN/FgjJsz1mv9SUSgCCCDgTQIZsuRWjrxFlDFzdt28flmXzh3TrWsX70rg659OtVtMumsou25eF0WGh3gTHbUigAACCCCAAAIIIICAlwu4fTAb2+c0X56cemfiPL37wSJzS2P7qBovA3ut/UDt3L0/7sSsERp26z9Oi1es8ejt79e1udo1b6TCBfKagawRmp44fU5zPlpl9pa922Wcqh01sLPq135C2bNmNm8xwtWtO/bonUnzLa0K4j9/+1xh4RE6+NdxfTB3mfmCMS4EEEAAAc8RyF30YRUvX18FSz2hjNny3VHYjStnderPH3V49xpdPP6b+XsjlA1qNVXGs/GvC8d+0/qF3QllPefjQSUIIIAAAggggAACCCCQRAG3D2aNOmP7nF68dEXT568wg8CS9xfRwilDlTtnNk2Z+6kZ2s4c11+Nn69t9lZt1WOE1n+3I4lM3IYAAggggAACmbIX0KP1uqjow7WTjHF073rt2ThHTzQadNdQNnhBV0VFhCV5PG5EAAEEEEAAAQQQQAABBDxFwCOC2adrVTF7pxqnPS9duRb3ErDVi8br2aCq5tfw418bf/hZdV/p5il7SB0IIIAAAgg4XKDQQ9VU9eWhCgj859sUyblioqNk8/G1PHLuyC/asKgnoWxyILkXAQQQQAABBBBAAAEEPErAI4JZY0eMl00N7dNW2bNnUfteo80Xexk9U40XWj3+6P/McNbol3rg8HH1HvL+HX1SPWpXKQYBBBBAAAE7ChQpXUNPNX039SPGSLJJZw7u0KaPeisqKiL1YzICAggggAACCCCAAAIIIOCmAh4RzJYqXsQMXBO6Xny2pqpWKqc9+w5q1TebLC+8ctN9Y9kIIIAAAgg4RSBbvhJq0G2x3eYyesqum9dJ0VGRdhuTgRBAAAEEEEAAAQQQQAABdxRw+2DWCGVXLhqnwHQBGjZ2tse/0MsdP2SsGQEEEEDAfQWCWk9Vvvsr2K2AM4d2aP2C7nYbj4EQQAABBBBAAAEEEEAAAXcVcPtgtsmL9TR1TF+FhUeofe9R+mrdFnfdC9aNAAIIIICASwkYL/mq/toou6/pu4/76/j/bbL7uAyIAAIIIIAAAggggAACCLiTgMcEs7dCQtWqxwit/26HO/mzVgQQQAABBFxWoE6rycpfopLd13fqwDZtXNTT7uMyIAIIIIAAAggggAACCCDgTgJuH8xmzpRB61dMU/kyD2jZ58Hq8tZ79JB1p08ga0UAAQQQcEmBdOmz6pVBax22tmUj6yg89IbDxmdgBBBAAAEEEEAAAQQQQMDVBdw+mC2UP4+CalRS1zaNVbZ0STOUPXnmvI4cO6XLV6/f1T8kNEwLP/lK23ftc/X9YX0IIIAAAgikiUDBUlVUq8Ukh829fmF3nTnIt1wcBszACCCAAAIIIIAAAggg4PICbh/MNnu5vqaM6Svj5GxSLyO87dZ/HC8KSyoY9yGAAAIIeJ3Ag1Uaq+JzvR1W944vxurP7SsdNj4DI4AAAggggAACCCCAAAKuLuD2wewzdapq4JutlCF9YJKtjX60o95foG/Wb03yM9yIAAIIIICANwmUrd1W5Wq1dVjJe4Jnae/mBQ4bn4ERQAABBBBAAAEEEEAAAVcXcPtg1tWBWR8CCCCAAALuKFCmenM9Uq+Lw5a+a80H2r/lY4eNz8AIIIAAAggggAACCCCAgKsLEMy6+g6xPgQQQAABBNJAoFi5eqr2ynCHzfzDskE6une9w8ZnYAQQQAABBBBAAAEEEEDA1QU8Lpht2/QFPRtUTfcVzh9nf/TEGa3dtE1LPvvWfDkYFwIIIIAAAgjcWyBb3vvVoPsShzF98f6runrhmMPGZ2AEEEAAAQQQQAABBBBAwNUFPCaYfbpWFU0Y8aZKFS8im812h3tMTIwOHTmpt0ZO0Rfffu/q+8L6EEAAAQQQSHOBhn1WKnP2AnZfx7WLJ/T5pMZ2H5cBEUAAAQQQQAABBBBAAAF3EvCIYNYIZWeO769C+fPICGAv/H1F587/HbcPefPkVO6c2czA9uSZ8+rYZ4y+3bjNnfaJtSKAAAIIIOB0gXJBHVS2Riu7z7t341zt2TDX7uMyIAIIIIAAAggggAACCCDgTgIeEcyuXjRezwZV1bXrNzVxxhKNev/OtzwPfLOVenVqqiyZM2rFlxvVpMNAd9on1ooAAggggIDTBQIzZlejvqvk5x9ot7kjwm5p1biGCgu5ZrcxGQgBBBBAAAEEEEAAAQQQcEcBtw9mK5QvrU9mj1LBfLk1df5y9R02OcF9GDesh7q2bqxTZy/otfYDtXP3fnfcM9aMAAIIIICA0wSqNh6m4uWfttt8O74Ypz+3f2a38RgIAQQQQAABBBBAAAEEEHBXAbcPZpu9XF9TxvTVjZu31KrHCK3/bkeCe1Hnqce1YPIQZUgfqK79x0QWu9kAACAASURBVGnpyrXuum+sGwEEEEAAAYcLlKzwgio3fFu6S+/2lEx+YMcqbf/8vZQ8yjMIIIAAAggggAACCCCAgMcJeEwwe+3GTbXsNlybtuxMcJNqVqughVOGKkumjOrWf5wWr1jjcRtKQQgggAACCNhD4MHKjVWxQW97DGWOcWjnF9q2arTdxmMgBBBAAAEEEEAAAQQQQMDdBdw+mI09BZs5U0b1f2eqZixM+OuRnVq+pDGDuur6jZuJnq51941l/QgggAACCKRU4H/VmurR+t2sj8fE6Nj/bVLRMrWSPeyv66Zr33cfJvs5HkAAAQQQQAABBBBAAAEEPFnA7YNZY3M2r56papXKa9/vf6lD3zHavmvfHXtW6bEymjWuv8o8dL9+/e1PVazbwpP3ldoQQAABBBBIkUDZ2m1VrlZby7Mx0dHasnyoju4NVta8xfW/qq/r/seeu+f4MTHR+mvXV/p9y8e6cuFoitbCQwgggAACCCCAAAIIIICAJwt4RDDbre0reqd/J2XMkF4XL13Rpi27tHnrLt28FWL+rEbVx1Sz2mPKlSOb+bNBY2ZoytxPPXlfqQ0BBBBAAIFkCxinZI3TsvGv6Ogofb90oE7s32z5uX+6jCpQspJyFHhQmbIXUEBgRoWH3tD1y6d16dQfOnPwJ0WEhyR7DTyAAAIIIIAAAggggAACCHiLgEcEs8Zmvf9Ob7Vp+rzSB6ZLcO9CQsM0b8kXenPQBG/ZX+pEAAEEEEAgSQIVn+utB6s0toayUZHavOQtnfpza5LG4CYEEEAAAQQQQAABBBBAAIGkC3hMMGuUXLdGZfXu1FQVyj+kLJkzymazKSYmRteu39TO3b9rwowlWrf5p6TrcCcCCCCAAAKeLmCzqXLDt1WywguWSqOiIrTpw946c2iHpwtQHwIIIIAAAggggAACCCCQJgIeFcymiSCTIoAAAggg4K4CNpuqvjRYxR95xhrKRoRpw6KeOnfkF3etjHUjgAACCCCAAAIIIIAAAi4vQDDr8lvEAhFAAAEEELC/gM3HR9UaD9d9ZYPuCGWDF3TVhWO/2X9SRkQAAQQQQAABBBBAAAEEEIgTcLtgttJjZdTytefu2Us2sf01es0u/OQrbd+1L7Fb+T0CCCCAAAIeJ2CEstWbjFaR0jUstRkv69qwsDuhrMftOAUhgAACCCCAAAIIIICAKwq4XTDb7OX6mjKmrzJnypBiz+s3bqlb/3FavGJNisfgQQQQQAABBNxRwObjq+pNRt0ZyobeVPCCbvr75H53LIs1I4AAAggggAACCCCAAAJuJ+B2weyrDYM0flgPZcp4ZzDr42NThvSB5ibcCglVdHTMXTfkxs1b6jNsspatDna7DWPBCCCAAAIIpFTAx9dPNZq+p4IPVLUMER5yXevmddHlMwdSOjTPIYAAAggggAACCCCAAAIIJFPA7YLZe9UXe5rWuIcTscn8JHA7AggggIBHC/j6+qtm8wnKX/JxS52ht65o3ZzOunr+sEfXT3EIIIAAAggggAACCCCAgKsJEMy62o6wHgQQQAABBOws4OufTrVbTFLeYo9aRg65cUnBczrp6sVjdp6R4RBAAAEEEEAAAQQQQAABBBITIJhNTIjfI4AAAggg4MYCfgHpVaflB8pd9GFLFbeuXdC6OR11/dIpN66OpSOAAAIIIIAAAggggAAC7itAMOu+e8fKEUAAAQQQuKeAf2BGBbWaopyFSlvuu3HlrILndJTxTy4EEEAAAQQQQAABBBBAAIG0ESCYTRt3ZkUAAQQQQMChAgGBmVW37TRlz1/KMo9xQtY4KWucmOVCAAEEEEAAAQQQQAABBBBIOwGC2bSzZ2YEEEAAAQQcIpAuQzbVaztdWfMWt4xv9JI1esoavWW5EEAAAQQQQAABBBBAAAEE0laAYDZt/ZkdAQQQQAABuwqkz5RDQe1mKGuuotZQ9txhrZ3bWWG3rth1PgZDAAEEEEAAAQQQQAABBBBImQDBbMrceAoBBBBAAAGXE8iQJbfqtpupzDkKWtZ2+cwBrZvbReGh111uzSwIAQQQQAABBBBAAAEEEPBWAbcLZgvlz6OqlcrJ38/vjj0rVqSAenduZv58wvTFOnL89F33NSIyUlu379HJM+e9dd+pGwEEEEDAwwSMULZehznKlC2fpbK/T+5X8IJuigi96WEVUw4CCCCAAAIIIIAAAggg4N4CbhfMNnu5vqaM6avMmTKkWP76jVvq1n+cFq9Yk+IxeBABBBBAAAFXETDC2KB2M+8IZS8c+03rF3ZXZHiIqyyVdSCAAAIIIIAAAggggAACCPwrQDDLRwEBBBBAAAE3FjDaFhjtC4wTs/Gvc0d+0YZFPRUVEebG1bF0BBBAAAEEEEAAAQQQQMBzBdwumPXcraAyBBBAAAEEkidgvODLeNGX8cKv+NeZgzu06aPeioqKSN6A3I0AAggggAACCCCAAAIIIOA0AYJZp1EzEQIIIIAAAvYTyJqnuOq2m67ADNksg576c6s2L3lL0VGR9puMkRBAAAEEEEAAAQQQQAABBOwuQDBrd1IGRAABBBBAwLEC2fOXUt020xSQPrNlouP7N+v7pQMVEx3l2AUwOgIIIIAAAggggAACCCCAQKoFCGZTTcgACCCAAAIIOE8gZ6HSCmo1Rf6BGS2THt0brC3LhyomOtp5i2EmBBBAAAEEEEAAAQQQQACBFAsQzKaYjgcRQAABBBBwrkDuog+rdssP5B+Q3jLx4V+/0dbPRkoxMc5dELMhgAACCCCAAAIIIIAAAgikWIBgNsV0PIgAAggggIDzBPIWe1S1W0ySr386y6QHd36un1a/SyjrvK1gJgQQQAABBBBAAAEEEEDALgIEs3ZhZBAEEEAAAQQcJ5C/xOOq+cYE+fr6Wyb5Y9ty/fzVBMdNzMgIIIAAAggggAACCCCAAAIOEyCYdRgtAyOAAAIIIJB6gYIPVFWNpu/Jx9fPMtj/bVmiX9ZMSf0EjIAAAggggAACCCCAAAIIIJAmAgSzacLOpAgggAACCCQuYIayzcbKx8fXcvPeTfO1Z/3sxAfgDgQQQAABBBBAAAEEEEAAAZcVIJh12a1hYQgggAAC3ixQuHQNVW8y6o5Q1jgla5yW5UIAAQQQQAABBBBAAAEEEHBvAYJZ994/Vo8AAggg4IEC95UNUrXGw2Xz8bFU9/OXE/THT8s9sGJKQgABBBBAAAEEEEAAAQS8T4Bg1vv2nIoRQAABBFxYoPgjz6jqS4Mlm+2/VcbE6KfV7+rgzs9deOUsDQEEEEAAAQQQQAABBBBAIDkCBLPJ0eJeBBBAAAEEHChQssILqtzw7TtC2a2fjdThX79x4MwMjQACCCCAAAIIIIAAAggg4GwBgllnizMfAggggAACdxF4sHJjVWzQ2/qbmBj98OkQHd0bjBkCCCCAAAIIIIAAAggggICHCRDMetiGUg4CCCCAgPsJ/K9aUz1av5tl4THR0dqyfCihrPttJytGAAEEEEAAAQQQQAABBJIkQDCbJCZuQgABBBBAwDECZWu1Ubna7SyDR0dH6fulA3Vi/2bHTMqoCCCAAAIIIIAAAggggAACaS5AMJvmW8ACEEAAAQS8VcA4JWuclo1/RUdFavOSt3Tqz63eykLdCCCAAAIIIIAAAggggIBXCBDMesU2UyQCCCCAgKsJVHyutx6s0tiyrKioCG36sLfOHNrhastlPQgggAACCCCAAAIIIIAAAnYWIJi1MyjDIYAAAgggkJhA5Ub9VbLCC9ZQNiJMGxb11LkjvyT2OL9HAAEEEEAAAQQQQAABBBDwAAGCWQ/YREpAAAEEEHATAZtNlRu+fUcoGxEeog0Lu+vCsd/cpBCWiQACCCCAAAIIIIAAAgggkFoBgtnUCvI8AggggAACSRGw2VT1pcEq/sgzlrsjQm8qeEE3/X1yf1JG4R4EEEAAAQQQQAABBBBAAAEPESCY9ZCNpAwEEEAAAdcVsPn4qFrj4bqvbJBlkeEh17VuXhddPnPAdRfPyhBAAAEEEEAAAQQQQAABBBwiQDDrEFYGRQABBBBA4B8Bm4+vqjcZpSKla1hIQm9d0bo5nXX1/GGoEEAAAQQQQAABBBBAAAEEvFCAYNYLN52SEUAAAQScI+Dj66caTd9TwQeqWiYMuXFJwXM66erFY85ZCLMggAACCCCAAAIIIIAAAgi4nADBrMttCQtCAAEEEPAEAV9ff9VsPkH5Sz5uKefWtQtaN6ejrl865QllUgMCCCCAAAIIIIAAAggggEAKBQhmUwjHYwgggAACCCQk4OufTrVbTFLeYo9abrlx5ayC53SU8U8uBBBAAAEEEEAAAQQQQAAB7xYgmPXu/ad6BBBAAAE7C/gFpFedlh8od9GHLSMbJ2SNk7LGiVkuBBBAAAEEEEAAAQQQQAABBAhm+QwggAACCCBgJwH/wIwKajVFOQuVtoxo9JI1esoavWW5EEAAAQQQQAABBBBAAAEEEDAECGb5HCCAAAIIIGAHgYDAzKrbdpqy5y9lDWXPHdbauZ0VduuKHWZhCAQQQAABBBBAAAEEEEAAAU8RIJj1lJ2kDgQQQACBNBMwQtmn289S1rzFLWu4fOaA1s3tovDQ62m2NiZGAAEEEEAAAQQQQAABBBBwTQGCWdfcF1aFAAIIIOAmAukyZFO9ttP/n717j7Op3v84/p7ZczfDjFyPu1xKUYlSJLdhcrrooo4kFIWJflIoSUihUDSDEBKK6kjn1DBERQmp6CgUEbk2Mwxz3zO/x1oyZhmXuey9Z8/er/V49Bhjr/X5fr7P7+6f9+Pru/KFsn/t3674uQOVmXaqlMyENhFAAAEEEEAAAQQQQAABBFwpQDDrSm3GQgABBBDwKIHg0PKK7Dtd5SrUsszr6N5tWjVvkLIyUj1qvkwGAQQQQAABBBBAAAEEEEDAcQIEs46zpBICCCCAgBcJhJStqI59ZyisfDXLrA/v2aLV8wfLnpnuRRpMFQEEEEAAAQQQQAABBBBAoLACBLOFFeN+BBBAAAGvFwgNr6LIvjNk/Mx7Hdy1UWsWDJHdnun1RgAggAACCCCAAAIIIIAAAghcXIBglm8IAggggAAChRAwdsgaO2WNHbN5rwM71mvtwmHKtmcVohq3IoAAAggggAACCCCAAAIIeKsAway3rjzzRgABBBAotIBxlqxxpqxxtmzea9/2tfpy8QjlZNsLXZMHEEAAAQQQQAABBBBAAAEEvFOAYNY7151ZI4AAAggUUqBcpbrq2DdWQSHhlid/3xqvdUtHKSc7u5AVuR0BBBBAAAEEEEAAAQQQQMCbBQhmvXn1mTsCCCCAQIEEIqo2UMdHYxQQHGa5f/f3n2r9h2OlnJwC1eEmBBBAAAEEEEAAAQQQQAABBM4IEMzyXUAAAQQQQOAiApdVb6TI3tPkH1TGcteuzR9rw7LxhLJ8exBAAAEEEEAAAQQQQAABBIokQDBbJDYeQgABBBDwBoGKtRqrfa+p8g8Itkz3l2+WatN/JnkDAXNEAAEEEEAAAQQQQAABBBBwkgDBrJNgKYsAAgggULoFjFA2svebsvkHWibyv3ULteWzaaV7cnSPAAIIIIAAAggggAACCCBQ4gIEsyW+BDSAAAIIIOBuApXrNFX7nlMIZd1tYegHAQQQQAABBBBAAAEEEPAgAYJZD1pMpoIAAgggUHyBqvVuUNuHJ8lm87cU+zF+praunVv8AaiAAAIIIIAAAggggAACCCCAgCSCWb4GCCCAAAII/C1QrWFLtek+Qb42P4uJcXSBcYQBFwIIIIAAAggggAACCCCAAAKOEiCYdZQkdRBAAAEESrVAjUZt1LrbOPn62izz2PTJJP2yYWmpnhvNI4AAAggggAACCCCAAAIIuJ8Awaz7rQkdIYAAAgi4WKB2k0i16jpaPr6+Z0fOydGGZeO1a/PHLu6G4RBAAAEEEEAAAQQQQAABBLxBgGDWG1aZOSKAAAIIXFCg7nWd1fLekZKPjyWUXf/hWO3+/lPkEEAAAQQQQAABBBBAAAEEEHCKAMGsU1gpigACCCBQGgTqN7tLLboMt4SyOdnZWrd0lH7fGl8apkCPCCCAAAIIIIAAAggggAACpVSAYLaULhxtI4AAAggUT+CKFl3V/I4hliLZ2XZ9uXiE/ti+tnjFeRoBBBBAAAEEEEAAAQQQQACBSwgQzPIVQQABBBDwOoGrWnVX09sGWkNZe5bWLhymAzvWe50HE0YAAQQQQAABBBBAAAEEEHC9AMGs680ZEQEEEECgBAXOF8ra7Zla884QHfx1Ywl2xtAIIIAAAggggAACCCCAAALeJEAw602rzVwRQAABLxe4JvJxNWnT26Jgz0zX6vmDdXjPFi/XYfoIIIAAAggggAACCCCAAAKuFCCYdaU2YyGAAAIIlJiAcXSBsVs275WZkarV8wbp6N5tJdYXAyOAAAIIIIAAAggggAACCHinAMGsd647s0YAAQS8SqD57UN0xU1draFs2inFzx2ov/Zv9yoLJosAAggggAACCCCAAAIIIOAeAgSz7rEOdIEAAggUXyBHkk/xy3hUBR8ftegyXPWb3WWZVkZqslbOiVbiwZ0eNV0mgwACCCCAAAIIIIAAAgggUHoECGZLz1rRKQIIIFAqBNwmH/bxUct7R6rudZ0tbmkpSVo5a4COH9ldKjxpEgEEEEAAAQQQQAABBBBAwDMFCGY9c12ZFQIIIODVAj6+vmrVdbRqN4m0OKSeTFD8rP46fmyvV/sweQQQQAABBBBAAAEEEEAAgZIXIJgt+TWgAwQQQKDAAuZuVLfZklrgtl16o4+vTa27jVPNRm0s46acOKqVs/opOeGAS/thMAQQQAABBBBAAAEEEEAAAQTOJ0Awy/cCAQQQKMUCT/V7UL3+dbsur1NDgQH+ysnJUfLJFG37+VeNmzJXK9ZuyD12duWSaWp3S/MCz3b7zj1qfGs38/nbO7bSW5NGqFKFiIs+bzzT5NZuBR7D0Tf62vzUpvsEVWvY0lL6ZNIhxc/qJ+MnFwIIIIAAAggggAACCCCAAALuIEAw6w6rQA8IIIBAIQXCQkO0cPpYdWp7k2w23/M+bQS0k2cs0thJs83PixLMnglZH7rvNk175RkZ417sKslg1mbzV9sek1S1/g2WFo0dssZOWWPHLBcCCCCAAAIIIIAAAggggAAC7iJAMOsuK0EfCCCAQCEEZk0eoYfv/2duKJuVZVdqWrr8/GwKDgrMrbR3/yE92O95ffvdT1o2/zXdenPTC47i6+ujkOAg+fj4KDs7W+9+8JkeeXKsef+LQx/T0Cd6KMDfX3Z7tjmWsTv33GvHr7+rxW2PFGImjrnV5h+o9j2nqHId6/yMs2SNM2WNs2W5EEAAAQQQQAABBBBAAAEEEHAnAYJZd1oNekEAAQQKIHDj9Vdr0YyXVKt6FfPug4ePKXr4RC2P+1LVq1bSe2+NU4tmjc3P0jMyNf6NeRo7ec4lK8dMGKq+D3WRr6+vDh9N0KP/N1Zxn39jPjf15afVr+c95mcHDh1Vr4GjtWbd5kvWlJx/IK4Rykb2flMVa52e85nr+OHdWjF7gNJTkgrQJ7cggAACCCCAAAIIIIAAAggg4FoBglnXejMaAgggUGyBZ6J76IWn+5g7Y41dq/Pe+4/6PjUut+6Y4f309IDu5u5W43p70XI9NuTli457btj76ar1urPHkNxn3pr0nB558E7z919+3aubbuttnmVb0pdfQLA69JqaL5RNPLhTK2dHKyMtuaRbZHwEEEAAAQQQQAABBBBAAAEEzitAMMsXAwEEECgVAmd3nho7V42Q1N/PT5lZWWbwOmP+R7mzyHvsgHHEwdTZ72no6GkX3bz66otP6olHusrf308nT6Xq2Zfe1PR5H+bWzHs+7U8//6Zr23UvcTX/oDKK7D1Nl1VvZOnlr/3bFT93oDLTTpV4jzSAAAIIIIAAAggggAACCCCAwIUECGb5biCAAAIeJrB8wSR17tDSnFXi8WQNeu41Lf5ohfn7+Q4WaFC3pv79zqtqeHkt857vfvxZHe6LtuyI3bRyvq5r3ND8/Pc/DiooMECVK5Y3z6M1glzjDNuX35irL77ekqvpzEMMAoLC1LFPjCKqNrCs3tG927Rq3iBlZaR62KoyHQQQQAABBBBAAAEEEEAAAU8TIJj1tBVlPggg4NUCY4f30+B+D5rBqXF9/tUmdbx/4FkTMy21RqZ5d9impWfopclzNH7qfEuMu/WLxWrUoM5FbY8cS9SIl2M1d/EnTl2DwJBwdeoTq3KV61rGObxni1bPHyx7ZrpTx6c4AggggAACCCCAAAIIIIAAAo4QIJh1hCI1EEAAAZcKnH8v6uMP36NxI/orvGyY2c3+g0fU7+lXcl/gdabFvE+HhYZozb9n6NqrT+883fHbXt398DPauXtf7vbaVjdeqzmvj1TdWv8wd8impKaZu2ZzsrNV/R+VVa5saO7sz7fb1pE0waHlFdl3uspVOL2798x1cNdGrVkwRHZ7piOHoxYCCCCAAAIIIIAAAggggAACThMgmHUaLYURQAAB1wncGdVaU19+WtWrVjIHTU1L1+QZizRqwsyLNjFs4MN6/qlHzReJZWdna9a7yxQ9bOJ5n2nbqpk6tL5BK9duyD2ywNhFu3D6WDVuVM985kTyKQ0eOVnz3/+vwycfUraiOvadobDy1Sy1D+xYr7ULhynbnuXwMSmIAAIIIIAAAggggAACCCCAgLMECGadJUtdBBBAwEUCUe1u0ozXns0NZY3jCKbMWKSR42ec7eACB76uXTZDxo5Y4zp8NEGP/t/YfDtsLzWNiaMGaVCfB+TnZ1NGZqYmvrlAL05861KPFerz0PAqiuw7Q8bPvNe+7Wv15eIRysm2F6oeNyOAAAIIIIAAAggggAACCCBQ0gIEsyW9AoyPAAIIFEPACGVjJgxTreqnA0sjlJ02+309+1JMvqrnZrP9e92rV55/QqFlgpWTk6P3l8XroQEvFLqbvGfUGg+/vWi5HhvycqHrXOgBY4essVPW2DGbP5R9zjxSgQsBBBBAAAEEEEAAAQQQQACB0iZAMFvaVox+EUAAgb8FjFB2ytinVL9ujdxQ1ghFBz33WoGMli+YpM4dWpr3Jh5PNp9b/NGKs8/+neSOH/mE+jx0l2y+NjP4nThtvqbMXJx7n3GEQr+e98jX19fhO2aNs2SNM2WNs2XzXr9vjde6paMIZQu00tyEAAIIIIAAAggggAACCCDgjgIEs+64KvSEAAIIXELg1pub6s3xQ3Vl/dpFCmW73dPJPJM2otzpF4Wt+/YHtenSL8+oZ/fX5t1Za9ywbfuv6t5/pLbv3KNzj1FISDqhAUMn6INPVpu1LnCCQoHWt1yluurYN1ZBIeGW+3d//6nWfzhWyjGqcyGAAAIIIIAAAggggAACCCBQOgUIZkvnutE1Agh4sUCDujX13lvj1OSq+rkKWVl284Vf57v+PHxUjw95Wes2/Cj5nL5j8cxxuu+OdvLx8TF3wb40eY7GT51/3ufDQkO06oMYXX/Nlbmfp2dkKiMjUwEB/goM8Df/3jgOYdWXG3Xbv54s9uoYoWzUYzMVEHw6OD5z7dr8sTYsG08oW2xhCiCAAAIIIIAAAggggAACCJS0AMFsSa8A4yOAAAKFFGjbqpnmTRulalWsZ65eqMyBQ0fVa+BorflqsxnMGrtc57w+UpUrnj4e4Iefdqrt3f2UfDLlgp0YO3Snvfy0rmxQxwxzz72MUNbYSWucUWvspC3OFVG1gTo+GpMvlP3lm6Xa9J9JxSnNswgggAACCCCAAAIIIIAAAgi4jQDBrNssBY0ggAACBRMocjC7brM5wNtvjNRD991mngmbmZllnhf73Lj8Lws7t5vqVSvp6egeuqPTLWYo7Odnk92erSPHEvT+x/Ea/eqsi4a7BZndZdUbKbL3NPkHlbHc/r91C7Xls2kFKcE9CCCAAAIIIIAAAggggAACCJQKAYLZUrFMNIkAAl4vUJzDWgt60uuFxijW2AVfuYq1Gqt9r6nyDwi2PPTjqre0dc3bBS/EnQgggAACCCCAAAIIIIAAAgiUAgGC2VKwSLSIAAIIeLpA5TpN1b7nFNn8Ay1TNXbJGrtluRBAAAEEEEAAAQQQQAABBBDwNAGCWU9bUeaDAAIInFegANteL3pLAZ4vonzVejeo7cOTZLOdfonYmWvTJ5P0y4alRazKYwgggAACCCCAAAIIIIAAAgi4twDBrHuvD90hgAACbijguJC2WsOWatN9gnxtfmfnmZOjDcvGa9fmj91w7rSEAAIIIIAAAggggAACCCCAgGMECGYd40gVBBBAoFQK+Pv7yd/v9E7VlNRUl86hRqM2at1tnHx9bZZQdv2HY7X7+09d2guDIYAAAggggAACCCCAAAIIIOBqAYJZV4szHgIIIOBGAkYwGxZaRpmZWUo+ecplndVuEqlWXUfLx9c3d8yc7GytWzpKv2+Nd1kfDIQAAggggAACCCCAAAIIIIBASQkQzJaUPOMigAACbiBQEsFs3es6q+W9IyUfn1yB7Gy7vlw8Qn9sX+sGKrSAAAIIIIAAAggggAACCCCAgPMFCGadb8wICCCAgNsKuDqYPW8oa8/S2oXDdGDHerd1ojEEEEAAAQQQQAABBBBAAAEEHC1AMOtoUeohgAACpUjAlcFs/WZ3qUWX4ZadsnZ7pta8M0QHf91YitRoFQEEEEAAAQQQQAABBBBAAIHiCxDMFt+QCggggECpFXBVMHtFi65qfscQi5M9M12r5w/W4T1bSq0fjSOAAAIIIIAAAggggAACCCBQVAGC2aLK8RwCCCDgAQKuCGavatVdTW8baNHKzEjV6nmDdHTvNg9QZAoIIIAAAggggAACCCCAAAIIFF6AYLbwZjyBAAIIeIyAs4PZa9r3VZN2j1pD2bRTip87UH/t3+4xnat+iwAAIABJREFUjkwEAQQQQAABBBBAAAEEEEAAgcIKEMwWVoz7EUAAAQ8ScGYwa+ySNXbL5r0yUpO1ck60Eg/u9CBFpoIAAggggAACCCCAAAIIIIBA4QUIZgtvxhMIIICAxwg4K5htfvsQXXFTV4tTWkqSVs4aoONHdnuMHxNBAAEEEEAAAQQQQAABBBBAoKgCBLNFleM5BBBAwAMEHB7M+vioRZfhqt/sLotO6skExc/qr+PH9nqAGlNAAAEEEEAAAQQQQAABBBBAoPgCBLPFN6QCAgggUGoFHBrM+vio5b0jVfe6zhaPlBNHtXJWPyUnHCi1TjSOAAIIIIAAAggggAACCCCAgKMFCGYdLUo9BBBAoBQJOCqY9fH1Vauuo1W7SaRl9ieTDil+Vj8ZP7kQQAABBBBAAAEEEEAAAQQQQOCsAMEs3wYEEEDAiwUcEcz6+NrUuts41WzUxiJp7JA1dsoaO2a5EEAAAQQQQAABBBBAAAEEEEDAKkAwyzcCAQQQ8GKB4gazRijb9qGJqtawpUXROEvWOFPWOFuWCwEEEEAAAQQQQAABBBBAAAEE8gsQzPKtQAABBLxYoDjBrK/NT226T8gfyh7erRWzByg9JcmLZZk6AggggAACCCCAAAIIIIAAAhcXIJjlG4IAAgh4sUBRg1mbzV9te0xS1fo3WPQSD+7UytnRykhL9mJVpo4AAggggAACCCCAAAIIIIDApQUIZi9txB0IIICAxwoUJZi1+Qeqfc8pqlynqcXlr/3bFT93oDLTTnmsFxNDAAEEEEAAAQQQQAABBBBAwFECBLOOkqQOAgggUAoFChvM+gUEq0OvqapYq3G+UHblnGhlZaSWQgVaRgABBBBAAAEEEEAAAQQQQMD1AgSzrjdnRAQQQMBtBAoTzPoHlVFk72m6rHojS/9H927TqnmDCGXdZlVpBAEEEEAAAQQQQAABBBBAoDQIEMyWhlWiRwQQQMDBAqERVVWhxlUKr1hLoeUqKCsjTYlH9yvx0K86svfHfKMFBIWpY58YRVRtYPns8J4tWj1/sOyZ6Q7ukHIIIIAAAggggAACCCCAAAIIeLYAwaxnry+zQwABbxLIkeRz8QnXu/4O1Wt2pyrWtB5FkPep9NRk7fkhTjs2LNGJY38oMCRcnfrEqlzluuZt9qwMpZw4qkM7v9XG/05RdnamNykzVwQQQAABBBBAAAEEEEAAAQQcIkAw6xBGiiCAAALuLVChxtVq/s//k/HzzJWdbVfSoV3a88MK/bblv0pPPSGbzV91r+usRq17qOxl1fW/Lxao+lWtVaZsJf2+bbV2bVqmY3/85N6TpTsEEEAAAQQQQAABBBBAAAEESoEAwWwpWCRaRAABBIojEF6lvm57/C0ZL+7KyclW8l8HtPen1fp10zKdTDp03tI1G7VRi3ueU2BwWSUd26uNH0/U4d3fFacNnkUAAQQQQAABBBBAAAEEEEAAgTwCBLN8HRBAAIFSJGCeVlCAIwssU/Lx0TXt+6pMeGX9vP59JR7ceckZh5StqHY9p8jH11frloxS4sFdl3zm7A2FbbAQpbkVAQQQQAABBBBAAAEEEEAAAQ8RIJj1kIVkGggg4J0CT/V7UL3+dbsur1NDgQH+ysnJUfLJFG37+VeNmzJXK9duMGF8fG3KybafF+nWm5sq+pGuanXjtXprwb/14sS3ZLzs65Z/jdWvmz8xd9caV/WqlTRySB917nCzKlUoL5vNV1lZdv3x52HNWvBvTXxzgXcuArNGAAEEEEAAAQQQQAABBBBAoAgCBLNFQOMRBBBAoKQFwkJDtHD6WHVqe5MZkJ7vMgLaKTMWacyk2ef9vE/3u9TnobvU5Kr6CvD3V0Zmphmunglmr7rlIf24epays7PUqEEdvRs7Ro0b1ZOPT/43jNnt2Vr0UZx6DxpT0jSMjwACCCCAAAIIIIAAAggggECpECCYLRXLRJMIIICAVWDW5BF6+P5/5oayxs7V1LR0+fnZFBwUmHvz3v2H9GC/5/Xtd6df2GXsen2iz/16oEuk+ee8Ias1mA1VxZpNdGDn1+Zzi2eO0313tMu9Pz0jUxkZmeZYxpjGZYz/0uQ5mjDtHZYLAQQQQAABBBBAAAEEEEAAAQQuIUAwy1cEAQQQKGUCN15/tRbNeEm1qlcxOz94+Jiih0/U8rgvzbD1vbfGqUWzxuZnRoA6/o15Gjt5jvn7i0Mf09Anepg7ZM+98gaz/gFlFBASplNJhxTV7ibNeX2kKlcsbz6yfcdu/euxEdq+c48ef/gejRvRX+Flw8zPvtm0Tbfc2beUidIuAggggAACCCCAAAIIIIAAAq4XIJh1vTkjIoAAAsUSeCa6h154uo+5W9U4U3bee/9R36fG5dYcM7yfnh7QPTd8fXvRcj025OV8wezxEyd14OARNbi8lrnr1RrMBivbniW7PVMjn3pUw5/sZZ5ha+zMnTr7fQ0dPTV3vJVLpqndLc3N342QuPeTY7Tqi43FmiMPI4AAAggggAACCCCAAAIIIODpAgSznr7CzA8BBDxEIMd4hZc5l34979EjD94pfz8/ZWZlyQheZ8z/KHeeeXfFmkHqrPc1dMzpIHXw493MEPXjz77Q7IUfW3bQ5g1m/fyDZM/KUE5Ott6a9Jw5nnGdPJWqwSMna+7iT3LHy/u5ca7twGdf1bsffGZ+frZrD1kGpoEAAggggAACCCCAAAIIIICAgwQIZh0ESRkEEEDAXQSWL5ikzh1amu0kHk/WoOde0+KPVpy3vbwh7rnBbFZmuhmtXix4NYrm/TxvDXfxoA8EEEAAAQQQQAABBBBAAAEE3FGAYNYdV4WeEEAAgSIKjB3eT4P7PaigwACzwudfbVLH+weafw4IKauMlBOWyhcKZm3GjlmC2SKuAo8hgAACCCCAAAIIIIAAAgggcGkBgtlLG3EHAggg4GYC5z8g4NwXce0/eET9nn5FcZ9/I19fm26+b5Qq1rpaR37fqm8+HKvsbPsFjzIgmHWzJacdBBBAAAEEEEAAAQQQQAABjxMgmPW4JWVCCCDgjQJ3RrXW1JefVvWqlczpp6ala/KMRRo1Yab5e91ro9T8jqcVEBSqAzvWa+27QwlmvfGLwpwRQAABBBBAAAEEEEAAAQTcRoBg1m2WgkYQQACBoglEtbtJM157NjeUTUvP0JQZizRy/AyzYGhEVbV5cIIi/tHA/L0gwazx8i/OmC3aevAUAggggAACCCCAAAIIIIAAAgURIJgtiBL3IIAAAm4qYISyMROGqVb1KmaHRig7bfb7evalmNyOA4PLqtbV7VX/xntUvko9Hdj59SV3zBrBrD0rQzk52ZaXe508larBIydr7uJPcutf7OVg5z90wU0xaQsBBBBAAAEEEEAAAQQQQAABFwoQzLoQm6EQQAABRwoYoeyUsU+pft0auaHs24uWa9Bzr513mKDQCN364HhlpiZr7cJhFz3KwD8gxAxlszLTNPKpRzX8yV4KDPBXVpZdU2e/r6Gjp+aOsXLJNLW7pbn5+8HDx9T7yTFa9cVGR06VWggggAACCCCAAAIIIIAAAgh4nADBrMctKRNCAAFvELj15qZ6c/xQXVm/doFC2TMml1/XWdWvvEVfvff8JYLZMgoICdOppEMyAuA5r49U5YrlzTLbd+5R36fG6dvvftK5Lxz7ftsONe/Y0xuWgDkigAACCCCAAAIIIIAAAgggUCwBgtli8fEwAggg4HqBBnVr6r23xqnJVfVzBzd2shov/Drf9efho3p8yCta9+0PqliziRrceI+++XDsxYPZwFBdVu0KHdq92Sy5eOY43XdHO/n4+Ji/p2dkKiMjU8FBgfLzs5l/Z4z/0uQ5mjDtHdejMCICCCCAAAIIIIAAAggggAACpUyAYLaULVhB2w0LDdGwgT31QJdI1fhHZTM4ycnJUeLxZH22+muNGBer/QeP5Cv31fJZuql54wsOk3wyRQOffVXvfvCZ5Z6hT/RQ3x53545lhDa7fttn/pNn459WcyGAgOME2rZqpnnTRqlalYoFKnrg0FH1Gjhaa9ZtVoWajdXQDGZfumgwGxAUqoY3ddVPa+ebRxo0alBH78aOUeNG9XLD2byD2+3ZWvRRnHoPGvP3X+coRz46HeNyIYAAAggggAACCCCAAAIIIIDAuQIEsx74nTBC2SWzX1GH1jeYAcqZnXRGOGvsbjOuXbv/MF/gE/f5N7kCza5tZO7Cq12j6gVVzhfMThrzf+Y/Zw4KDDDHMl4+ZIxjs/nKuN94O/yYSbM9UJopIVAyAq4JZsPUquuL2rnp39r/yzpzotWrVtLIIX3UucPNqlShvPn/uPH//B9/HtasBf/WxDcXlAwIoyKAAAIIIIAAAggggAACCCBQCgUIZkvhol2q5VdffFJPPNJVvr6++mTll/q/EZPN3bFGYPvK80+o179uN0PUz7/apI73D8wtd98d7RU7cZgZqo55bbZejbl0yNK72x2aOGqQwsuGav3GHzVg6ATz/MmObVpo8tjBuqJeLTO0eeTJseZuPS4EECiiQI7kiO2n1RrerIYt7tVX741UZnrKBZsJKVtRLbu+qF++Wao/tq8tYtM8hgACCCCAAAIIIIAAAggggAACFxIgmPXA78amlfN1XeOG+uGnnWp7dz9z12re68xZkUf/StJjQ8bpPytP74Y78+b14ydOWv7+YkTLF0xS5w4ttXf/IT3Y73nzZUBnri63tTGD3grly2nWu8sUPWyiB2ozJQRKl0DZirV1RYuu2v/Ll/pz17cXbD68cl0lH/tDdnvm6XscFAyXLi26RQABBBBAAAEEEEAAAQQQQMB5AgSzzrMtkcqtbrxWMyc9q8trVdc7S/6rx4a8nK+PF4c+JuNM2PT0TMt5sdNfHa4+3e/Sb78f0J0PPaWdu/dddA55jz5Y8vEqM5g991r1QYzatLxevKm9RL4ODIpAHoH8yWpQmfJKS0k4HbrmXsapsJa/QBEBBBBAAAEEEEAAAQQQQAABBJwgQDDrBFR3L2kcPTCozwPmG9TzvsjrTIj65Tff6+DhY/pnZCuFlgk2z5D8Zdfv+V7k1e2eTnrzlWcUHByo12IX6oXxM/JN/a1Jz+mRB+9U3pcPubsP/SFQ2gSa3z5EV9zU1dJ2yomjWjmrn5ITDjhhOn+HvGfyW97w5QRjSiKAAAIIIIAAAggggAACCHi6AMGsp6/wOfMzzpld8+8ZuvbqBtrx217d/fAz5s5Y4++/+WyueSbsqZRU85xZ4yVeOTk5CgkOMl8iZvz+9qLlGvTca2bVZ6J76IWn+5h/vtCZtBfanetl7EwXAecI+PioRZfhqt/sLkv9k0mHFD+rn4yfl7r8/f1kvBjQuFJT0y91O58jgAACCCCAAAIIIIAAAggggICDBAhmHQRZWsrMnfqCHrwnStnZ2Xrz7aV65sU3zNZv79hKb00aoUoVImScMTt5+kKNe32u+dkDXSI1eujjqlenuvnZiJdjNWP+RypI6FqQe0qLHX0i4FYCPj5qee9I1b2uc75QdsXMvjJ2zBbkMoLZsNAyyszMUvLJUwV5hHsQQAABBBBAAAEEEEAAAQQQQMABAgSzDkAsLSVmvvacetx/m/z9/PT5V5t136PDcl8MZhw3MHZ4P/Pogqmz3tfIc44lOPMiLyO4XfftD2rTpR/BbGlZePr0OAEfX1+16jpatZtEWuZmHFtgHF9Q0FDWeJhg1uO+HkwIAQQQQAABBBBAAAEEEECglAgQzJaShSpOm8YxBbMmj5ARrtpsvlq/8UcNGDpB23fuKVTZlUumqd0tzbX/4BE91P8Fdbj1hvO+RCxvUXbMFoqYmxG4pICPr02tu41TzUZtLPceP7ZX8bP6K/VkwiVr5L2BYLZQXNyMAAIIIIAAAggggAACCCCAgMMECGYdRumehRo1qKM3xw/VLS2uNRs0dso++n9jzXC1sNe5L/Iyar88YoBZ5rlxsYp5e2m+kmeCWePsyieefVWLP1pR2GF1Y9OrC/0MDyDgiQJGKPuPm6JVpkoTy/Qyjv+pfV9OVHbGyUJPOyU1zXw5n3GWdLUqFQv9PA8ggAACCCCAAAIIeKfAt1t+8s6JM2sEEEDAgQIEsw7EdLdSUe1u0pSxT6l+3RrKyrLr/Y/j9cTwibnHF5zbb7NrG5lnzH66av15p/L2GyP18P3/NEOcXgNHq0qly/TmK88oODhQr8Uu1AvnHH9gFDk3zF2zbnOhmQhmC03GAx4o4OPrp2o3D1JI5UaW2aUn/aE/vnxV2ZkpRZo1wWyR2HgIAQQQQAABBBDwegGCWa//CgCAAAIOECCYdQCiO5a4M6q1pr78tKpXrWQGsdPmLDlvcHqm93/Pe1V3dLpFBw8fU+8nx2jVFxvzTeur5bN0U/PG2r5jt1re3kcN69XWe2+NU+0aVbXk41V6sN/zF3zm+2071LxjT3ekoicE3F7A5h+o9j2nqHKdppZe/9q/XfFzByozregv7eIoA7dffhpEAAEEEEAAAQQQQAABBBDwUAGCWQ9cWGOn7IzXnjVD2YSkExo7abamzV5y0Zm+PCJagx/vZt7z5ttL9cyLb1ju79fzHo17boDKhpXR+8vi9dCAF8zPly+YpM4dWmrv/kNmMPvtd2f/OcuZF4ZVKF9Os95dpuhhEz1Qmykh4FwBv4Bgdeg1VRVrNbYMdHTvNq2aN0hZGanFaoBgtlh8PIwAAggggAACCCCAAAIIIIBAkQUIZotM574PfvbeG+rQ+gYdTz6pEeOma+Y7H12yWeO82A/nTjSPPTh+4qQmT1+oca/PNZ8zQtkXnu5rHnPwx5+H9ciTY3XmSILe3e7QxFGDFF42VF9v2qqhY6aZ4WzHNi00eexgXVGvVu7RB0U5xuCSjXMDAh4s4B9URpG9p+my6tbjCw7v2aLV8wfLnple7NkTzBabkAIIIIAAAggggAACCCCAAAIIFEmAYLZIbO77UM8H/mmeK2vsbL3UZRxxMPDZV/XuB5+Ztxohq7Er1ghgc3JylJp2OvQJDgqUj4+PjhxL1IiXYzV38SeW0jNfe0497r9NAf7+5lm2aekZ5jM2m695jMKUGYs0ZtLsS7XD5wggkEfACGU79ZmuiKoNLC4Hd23UmgVDZLdnOsSLYNYhjBRBAAEEEEAAAQQQQAABBBBAoNACBLOFJnPvB4xzZY0drr6+vpds9Nxg1njgxuuv1vODH1HLG65RWGiIWcO4b/3GH/XSlLctRxXkHWDoEz3Ut8fdqvGPyvLzsyk9I1O7ftunqbPf19uLll+yF25AAIGzAgFBYerYJyZfKHtgx3qtXThM2fYsh3ERzDqMkkIIIIAAAggggAACCCCAAAIIFEqAYLZQXNyMAAIIOFcgMCRcnfrEqlzlupaB9m1fqy8Xj1BOtt2hDRDMOpSTYggggAACCCCAAAIIIIAAAggUWIBgtsBU3IgAAgg4VyA4tLwi+05XuQq1zhPKPqec7GyHN0Aw63BSCiKAAAIIIIAAAggggAACCCBQIAGC2QIxcRMCCCDgXIGQshXVse8MhZWvZhno963xWrd0lFNCWWMgglnnrivVEUAAAQQQQAABBBBAAAEEELiQAMEs3w0EEECghAVCw6sosu8MGT/zXru//1TrPxwr5eQ4rUOCWafRUhgBBBBAAAEEEEAAAQQQQACBiwoQzPIFQQABBEpQwNgha+yUNXbM5r12bf5YG5aNd2ooa4xHMFuCi8/QCCCAAAIIIIAAAggggAACXi1AMOvVy8/kEUCgJAWMs2SNM2WNs2XzXr98s1Sb/jPJJa0RzLqEmUEQQAABBBBAAAEEEEAAAQQQyCdAMMuXAgEEECgBgXKV6qpj31gFhYRbRv/fuoXa8tk0l3VEMOsyagZCAAEEEEAAAQQQQAABBBBAwCJAMMsXAgEEEHCxQETVBur4aIwCgsMsI//4+WxtXT3bpd0QzLqUm8EQQAABBBBAAAEEEEAAAQQQyBUgmOXLgAACCLhQ4LLqjRTZe5r8g8pYRjV2yRq7ZV19Ecy6WpzxEEAAAQQQQAABBBBAAAEEEDgtQDDLNwEBBBBwkYAZyj4aI/+AYMuImz6ZpF82LHVRF6eHiSjjqxvqB+uK6sGqUj5IKWl2/fbnKW3dl66f9qW7tBcGQwABBBBAAAEEEEAAAQQQQMAbBQhmvXHVmTMCCLhcoGKtxmrfa6o1lM3J0YZl47Vr88cu6+feFmX1SPtwdbrGumM3bwO/H8nUovUnFPNZgg4nZbmsNwZCAAEEEEAAAQQQQAABBBBAwJsECGa9abWZKwIIlIhA5TpN1b7nFNn8A8+On5Oj9R+O1e7vP3VJT1fVCNTknpXVvsmFA9lzG0nLzNFzi45o6n8TXNIjgyCAAAIIIIAAAggggAACCCDgTQIEs9602swVAQRcLlC13g1q+/Ak2Wz+llD2qyUv6Pet8S7p587mYfromepFHmvumiT1nX6wyM/zIAIIIIAAAggggAACCCCAAAII5BcgmOVbgQACCDhJoFrDlmrTfYJ8bX65I+RkZ2vd0lEuC2Vvuy5Unzxbo9gzfPfL4+r15p/FrkMBBBBAAAEEEEAAAQQQQAABBBA4LUAwyzcBAQQQcIJAjUZt1LrbOPn62nKrZ2fb9eXiEfpj+1onjJi/ZI3L/LV5Yh1dFna2h+IM/OL7R/XSh8eKU4JnEUAAAQQQQAABBBBAAAEEEEDgbwGCWb4KCCCAgIMFajeJVKuuo+Xj63s2lLVnae3CYTqwY72DR7twuXcHVdO/WpV16HhNn9mjrXvTHFqTYggggAACCCCAAAIIIIAAAgh4owDBrDeuOnNGAAGnCdS9rrNa3jtS8vHJHcNuz9Sad4bo4K8bnTbuuYWb1wvSNy/Xcfh4HGngcFIKIoAAAggggAACCCCAAAIIeKkAwayXLjzTRgABxwvUb3aXWnQZbg1lM9O1ev5gHd6zxfEDXqTiG49UVnRUeaeMWbH3DiWeynZKbYoigAACCCCAAAIIIIAAAggg4C0CBLPestLMEwEEnCpwRYuuan7HEMsYmRmpWj1vkI7u3ebUsc9XfOe0y1W3coBTxn3w9QNa8vUJp9SmKAIIIIAAAggggAACCCCAAALeIkAw6y0rzTwRQMBpAle16q6mtw20hrJppxQ/d6D+2r/daeNeqHDlcn46MKu+08ad9MlfGrbgiNPqUxgBBBBAAAEEEEAAAQQQQAABbxAgmPWGVWaOCCDgNIHzhbIZqclaOSdaiQd3Om3cixV21vmyZ8b8cMMJPTD5QInMjUERQAABBBBAAAEEEEAAAQQQ8BQBgllPWUnmgQACLhe4JvJxNWnT2zJuWkqSVs4aoONHdru8nzMDdmhSRnHP13Ta+Ku2nlLUS/ucVp/CCCCAAAIIIIAAAggggAACCHiDAMGsN6wyc0QAAYcLGEcXGLtl816pJxMUP6u/jh/b6/DxClOQHbOF0eJeBBBAAAEEEEAAAQQQQAABBEpGgGC2ZNwZFQEESrFA89uH6IqbuuYLZVfM7KvkhJL/J/6Vy9l0YFYDpwm/tvwvDX+XM2adBkxhBBBAAAEEEEAAAQQQQAABrxAgmPWKZWaSCCDgEAEfH7XoMlz1m91lKZdy4qhWzurnFqHsmcZ2TK2ny6v4O2Ta5xZ58PUDWvL1CafUpigCCCCAAAIIIIAAAggggAAC3iJAMOstK808EUCgeAI+Pmp570jVva6zpc7JpEOKn9VPxk93ul7vXUVP3BbhlJYq9NqppBS7U2pTFAEEEEAAAQQQQAABBBBAAAFvESCY9ZaVZp4IIFBkAR9fX7XqOlq1m0RaahjHFhg7ZY0ds+52dbo2VP99robD23rniyQ9EnPQ4XUpiAACCCCAAAIIIIAAAggggIC3CRDMetuKM18EECiUgI+vTa27jVPNRm0szxkv+DJe9GW88MvdrtaNQjQgKkL33VhW8nFsd9c+vVs/7Ut3bFGqIYAAAggggAACCCCAAAIIIOCFAgSzXrjoTBkBBAom4GvzU5vuE1StYUtrKHt4t1bMHqD0lKSCFXLhXY91iDBD2atrBkrKkSOT2VHvHdW4j465cDYMhQACCCCAAAIIIIAAAggggIDnChDMeu7aMjMEECiGgM3mr7Y9Jqlq/RssVRIP7tTK2dHKSEsuRnXHP2q86GtAVHkN6Bghfz8Hb5OVxBEGjl8zKiKAAAIIIIAAAggggAACCHi3AMGsd68/s0cAgfMI2PwD1b7nFFWu09Ty6V/7tyt+7kBlpp1yK7fOTUMVHVVena4tk6+vuZ8nadu+dI35VyWFBhUtsJ2zOkmPz+RcWbdadJpBAAEEEEAAAQQQQAABBBAo9QIEs6V+CZkAAgg4UsAvIFjte72uSrWusZQ99sdPWjV3kDLTUxw5XLFqBfr7KLqTcXRBedWu5G+pte9YpmLjEs3/UjKydWW1AE3qVVkdrwkt8Jin0rM1YtERvflZYoGf4UYEEEAAAQQQQAABBBBAAAEEECiYAMFswZy4CwEEvEDACGU79JqqirUaW2Z7eM8WrZ4/WPZM93npVZPaQWYo+2j78HwrE7/1lGLiEvSfzSfzfXb3DWF6pF24bmt64YD2t0OZWrz+uGI+S9DRE3YvWHmmiAACCCCAAAIIIIAAAggggIDrBQhmXW/OiAgg4IYC/kFlFNl7mi6r3sjS3cFdG7VmwRDZ7Zlu0/X9N5dVdFSEWl4RYunJni3FxiUodkWidh3MuGi/ZUN8dUO9YNWrEqDLQm1Ky8zR/oRMbdubru373SeAdht0GkEAAQQQQAABBBBAAAEEEEDAwQIEsw4GpRwCCJQ+gYCgMHXsE6OIqg0szR/Y+Y0+nz/YbSZUIcx2+gVfUeGqEOZn6csIU41QdsbKJLfpl0YQQAABBBBAAAEEEEAAAQQQQODCAgSzfDsQQMCrBQJDwtWpT6zKVa5rDWV3rNfahcOUbc8EBdeBAAAgAElEQVRyC5+WDYPNUPaBlmXz9fPRt8lmKLv2f+5z/q1boNEEAggggAACCCCAAAIIIIAAAm4sQDDrxotDawgg4FyB4NDyiuw7XeUq1LIMtG/7Wn25eIRyst3jfNVH25czQ9lragVZ+jyeYlfMiiRNj0vQwUT3CJCdu2JURwABBBBAAAEEEEAAAQQQQMBzBAhmPWctmQkCCBRCIKRsRXXsO0Nh5atZnvp9a7zWLR2lnOzsQlRzzq21K/prQFSEGcoG+ftYBtm4K1WxcYl696vjzhmcqggggAACCCCAAAIIIIAAAggg4FQBglmn8lIcAQTcUSA0vIoi+86Q8TPvtfv7T7X+w7FSTk6Jt93p2jJmIPvPpqH5ennniyTFxiVp82+pJd4nDSCAAAIIIIAAAggggAACCCCAQNEECGaL5sZTCCBQSgWMHbLGTlljx2zea9fmj7Vh2fgSD2X9bD6K7hSh/lHlVa+Kv6XHAwlZ5lmysSsSlZxa8jt6S+lXgLYRQAABBBBAAAEEEEAAAQQQcAsBglm3WAaaQAABVwgYoWynx2fJOFs27/XLN0u16T+TXNHCRce4qmaQojuF67HIiHz3fb7tlGLiEvXxpuQS75MGEEAAAQQQQAABBBBAAAEEEECg+AIEs8U3pAICCJQCAeMFX8aLvs4NZf+3bqG2fDatxGdwb4uyio6KUOtGIfl6Mc6SjV2RoF8OZJR4nzSAAAIIIIAAAggggAACCCCAAAKOESCYdYwjVRBAwI0FylWqq459YxUUEm7pcuvaufoxfmaJdh5exmYeXWC85KtyuJ+llx1/pptnycbEJZRojwyOAAIIIIAAAggggAACCCCAAAKOFyCYdbwpFRFAwI0EIqo2UMdHYxQQHGbpytgla+yWLcnrxgbBio4qrwdblc3XxvJNyYpZkajVW0+VZIuMjQACCCCAAAIIIIAAAggggAACThIgmHUSLGURQKDkBS6r3kiRvafJP6iM24WyPduUM0PZpnWDLL2dTMs5/YKvuETtT8gseUQ6QAABBBBAAAEEEEAAAQQQQAABpwgQzDqFlaIIIFDSAhVrNVb7XlPlHxBsaWXTJ5P0y4alJdZejcv81T8qwjxPtkygr6WP73anmaHs/LXHS6w/BkYAAQQQQAABBBBAAAEEEEAAAdcIEMy6xplREEDAhQKV6zRV+55TZPMPPDtqTo42LBuvXZs/dmEn1qE6NCmjAZ0idGdz67EKxl0Lvzpu7pL9dldqifXHwAgggAACCCCAAAIIIIAAAggg4DoBglnXWTMSAgi4QKBqvRvU9uFJstn8LaHs+g/Havf3n7qgg/xD+PjI3CFr7JRtWDVPWCzpUFLW30cXJCkpxV4i/TEoAggggAACCCCAAAIIIIAAAgi4XoBg1vXmjIgAAk4SqNawpdp0nyBfm1/uCDnZ2Vq3dJR+3xrvpFEvXvbKagEaEFVe/TtF5Lvxi/+lKCYuQR99m1wivTEoAggggAACCCCAAAIIIIAAAgiUnADBbMnZMzICCDhQoEajNmrdbZx8fW25VbOz7fpy8Qj9sX2tA0cqeKkuN4QpulOE2ja2vnzMqDAzPtE8uuB/f6QXvCB3IoAAAggggAACCCCAAAIIIICAxwgQzHrMUjIRBLxXoHaTSLXqOlo+vmdfppVtz9LahcN0YMd6l8OEBfsqOqq8eZ7sP8qf3b1rNPLrwQzFrjRC2QRlcXKBy9eGARFAAAEEEEAAAQQQQAABBBBwFwGCWXdZCfpAAIEiCRih7C33j5GMg1z/vuz2TK15Z4gO/rqxSDWL81CzesHmLtket5bLV+a/3yUrJi5JK388WZwheBYBBBBAAAEEEEAAAQQQQAABBDxAgGDWAxaRKSDgrQJ1r+uslveOtIaymelaPX+wDu/Z4nKWh1qXM3fKNq8XZBk7NSNHsSsSzKML9h7NdHlfDIgAAggggAACCCCAAAIIIIAAAu4nQDDrfmtCRwggUACB+s3uUosuwy2hbGZGqlbPG6Sje7cVoILjbvlHhJ/5ci8jlC0bcvY4BWOEH35PN48tePvzJMcNSCUEEEAAAQQQQAABBBBAAAEEECj1AgSzpX4JmQAC3idwRYuuan7HEMvEjVA2fk60/tq/3aUgba8uowFREbr7hrB84763/oQZyn69I9WlPTEYAggggAACCCCAAAIIIIAAAgi4vwDBrPuvER0igEAegatadVfT2wZaQ9m0U4qfO9DloWz/jhHqHxWhRtUDLf0cPWHX9LhExcQl6K+TvOGLLzACCCCAAAIIIIAAAggggAACCOQXIJjlW4EAAqVGoEn7PrqmXR9LvxmpyVo5J1qJB3e6bB4Nqgaof1R5RUeFyzfPS8eMBtb9kmKeJbvk6xMu64eBEEAAAQQQQAABBBBAAAEEEECg9AkQzJa+NaNjBLxSwNgla+yWzXulpSRp5awBOn5kt8tM7mgWqgFR5RXZpEy+MWevTjJD2a1701zWDwMhgAACCCCAAAIIIIAAAggggEDpFCCYLZ3rRtcIeJVA89uH6IqbulrmnHoyQfGz+uv4sb0usQgJ9FV0VIT5kq+aFfwtY+45kmEGssZ5sulZLmmHQRBAAAEEEEAAAQQQQAABBBBAoJQLEMyW8gWkfQQ8WsDHRy26DFf9ZndZpply4qhWzuqn5IQDLpn+dXWCzFC2V9vwfOPFfX9SMSsS9dmWky7phUEQQAABBBBAAAEEEEAAAQQQQMAzBAhmPWMdmQUCnifg46OW945U3es6W+Z2MumQ4mf1k/HTFVe3W8opumO4WjQMsQyXmZWjmBUJio1L0u7DGa5ohTEQQAABBBBAAAEEEEAAAQQQQMCDBAhmPWgxmUopFciR5FP03ov5eNEHduKTPr6+atV1tGo3ibSMYuyQNXbKGjtmnX1VLmf7+wVfEYooY7MM99PedDOUnbUqydltUB8BBBBAAAEEEEAAAQQQQAABBDxUgGDWQxeWaSFwSQE3TXSNULZ1t5dVs1EbyxSMs2SNM2WNs2Wdfd3SKETRnSJ0301l8w31wTcnFBOXqK9+TnF2G9RHAAEEEEAAAQQQQAABBBBAAAEPFiCY9eDFZWqlQ8BN89ESwfPxtal1t3H5Q9nDu7Vi9gClpzh/h2rfDhHmebJX1wy0GCSctCt2xekXfB05bi8RHwZFAAEEEEAAAQQQQAABBBBAAAHPESCY9Zy1ZCalUCBvKPvQfbdp2ivPKCzUepbphaaVkZmpiW8u0IsT3zJvWTTjJd1/V4eLKpz7jDuR+dr81Kb7BFVr2NLS1vHDuxX31uPKSEt2aruXV/Y/fXRBpwj5+1nPlvhmR6oZyi5ed9ypPVAcAQQQQAABBBBAAAEEEEAAAQS8R4Bg1nvWmpm6oYAjg9mVS6ap3S3NS2Uwa7P5q22PSapa/wZL/4kHd2rl7Ginh7Kdm4ZqQFR5RV1bJp/f3DVJio1L1Pd70tzwG0RLCCCAAAIIIIAAAggggAACCCBQWgUIZkvrytG3Bwmcjmcf6BKp1158UqFlLrxjNiDAX4EB/ubcDxw6ql4DX9Sadd+Zv2/9YrEaNahj/jk1LV1ZWfn/ub2xY/b1mYv1yhvz3MbP5h+o9j2nqHKdppae/tq/XfFzByoz7ZTTeg308zGPLTB2ytapdNr1zLXvWKYZyBr/pWRkO60HCiOAAAIIIIAAAggggAACCCCAgHcKEMx657oz61IocOP1V5vHFdSqXkU5OTl6f1m8HhrwgjmTZtc20ntvjVPtGlXN399etFyPDXnZ7WfpFxCsDr2mqmKtxpZej+7dplXzBikrI9Vpc2hSO8g8tuDR9uH5xojfekoxcQn6z+aTThufwggggAACCCCAAAIIIIAAAggg4N0CBLPevf7M3h0ECvj2r5gJQ9X3oS7y9fVV4vFkDXruNS3+aIU5g7atmmnetFGqVqWijF2xr8Uu1AvjZ7jD7C7Yg39QGUX2nqbLqjey3HN4zxatnj9Y9sx0p/V//81lzZ2yLa+w7k7Ozs5RTFySYlcmaNefGU4bn8IIIIAAAggggAACCCCAAAIIIIAAwSzfAQRKgYBxRMGHcyeqft0aZrfrvv1Bbbr0y+0874vD0jMyNf6NeRo7ec6FZ1bAMNhZNAFBYerYJ0YRVRtYhji4a6PWLBgiuz3TKUNfFmZTdFR5DegUrgpl/SxjbN+fbh5bMGNlolPGpigCCCCAAAIIIIAAAggggAACCCCQV4Bglu8DAqVA4OUR0Rr8eDf5+/uZ58e+NHmOJkx7J7fzZ6J76IWn+yg4KFBp6Rnas+9P1an5DwUFBshuz9Yffx7Wwg/jNGrCzNxnTmezrk9oA0PC1alPrMpVrmuRP7BjvdYuHKZse5ZTVuTmhsFmKPtAy7L56v/722TFrEjU2p+cd56tUyZFUQQQQAABBBBAAAEEEEAAAQQQKLUCBLOldulo3KMF8uSlDerW1JLZr+jqKy83p/zDTzvV9u5+Sj6Zkkvw4tDHNPSJHgrwt77AKq+REdCuWPONuvcfaXnWlY7BoeUV2Xe6ylWoZRl23/a1+nLxCOVk539hmSP6e6R9uHme7DW1gyzljqdkKzYuQbErEnUw0TmBsCP6pwYCCCCAAAIIIIAAAggggAACCHieAMGs560pM/IAgbz7WIcP6qnnn3rU3P2amZmlKTMX67lxMZZZTn35aT3W4275+dnMF4P9efiYEhKOq0yZYNWqXlU2m695//l227qKK6RsRXXsO0Nh5atZhvx9a7zWLR2lnOxsh7dSu6K/+kdFmDtlg/x9LPU37ko1A9l3vzzu8HEpiAACCCCAAAIIIIAAAggggAACCFxKgGD2UkJ8joDLBXKUIx8ZMWJYaIhWfRCj66+50uxi7/5DerDf8/r2u5+kc44hqF61krp0vlUhwUGa+OaC3K7HDu+nwf0eNINd4/r8q03qeP/APLNy/nEGRijb6fFZCg2vYtHc/f2nWv/hWCnH6MGxV6drymhAVIT+eX1YvsLvfJGk2Lgkbf4t1bGDUg0BBBBAAAEEEEAAAQQQQAABBBAooADBbAGhuA0Blwick5H273WvXnn+CYWWCTZ3wr6/LF4PDXjh71YKFqgaRyEsf3ey6tWpbj63feceNbm1m0umYwxihLGRfWe4LJT1s0nRncqbO2XrVTkdRp+5DiRmaXpcgmLiEpWc6vgdui5DZSAEEEAAAQQQQAABBBBAAAEEECj1AgSzpX4JmYAnC6xdNkOtbrzWnOLhowl69P/GKu7zbwo95a1fLFajBnXM5w4cOqpeA0drzbrNha5T2AeMYwuM4wuMHbN5r12bP9aGZeMdvlP2qhqB5i7ZxyMj8rX6+bZTio1L1LJNyYWdBvcjgAACCCCAAAIIIIAAAggggAACDhcgmHU4KQURKIZAnk2w3e7pJOPs2Ihyp/8p/qer1uvOHkPyFW/cqJ7ejRmtmtWrmp9t+/lXtb7zsdz7ml3bSO+9NU61a5z+3FU7Zo0XfBkv+jJe+JX3+uWbpdr0n0nFQDr/o/e2KGuGsrc2Csl3g3GWrLFT9ucDGQ4fl4IIIIAAAggggAACCCCAAAIIIIBAUQQIZouixjMIuEBg+YJJ6tyhpTnSyVOpevalNzV93ocK8PdTRmaWpYO8O2vT0jM0ZcYijRw/w7xn7tQX9OA9UbkvAPtkxVe6u9czTp1BuUp11bFvrIJCwi3j/G/dQm35bJpDxw4PsSk6KsI8uqBKuJ+l9o4/082zZGPjEswTebkQQAABBBBAAAEEEEAAAQQQQAABdxEgmHWXlaAPLxewnhfb5bY2ip04TJUqnP4n+T/8tFNt7+6n5JMp53UaNvBhPf/UowoOCjQ/N86jTUlNM/9svAzMx8d4lZiUeDxZQ0dP1dzFn5z77jCH+UdUbaCOj8YoINj60q0fV8/S1s/nOGwco9CNDYIVHVVeD7Yqm6/u8k3JilmRqNVbTzl0TIohgAACCCCAAAIIIIAAAggggAACjhAgmHWEIjUQKK7AOe/xejd2jB7oEmkGqsYO2Jcmz9H4qfPzjZL3sddfGqJHu9+ZG86ee3NqWromz1ikURNmFrfbCz5/WfVGiuw9Tf5BZSz3GLtkjd2yjrx6tilnhrJN6wZZyp5KyzZf7mUcX7D/r0xHDkktBBBAAAEEEEAAAQQQQAABBBBAwGECBLMOo6QQAo4RaNuqmeZNG6VqVU6/MGvHb3t198PPaOfufecdwAhvjR2yxmXstB3cr5saX1lPYaEhZrBr7Jzdtv1XjX5ttlau3eCYJs9TpWKtxmrfa6r8A4Itn276ZJJ+2bDUYePWuMzfPLYgulOEygT5Wupu2Z2mmLgEzV973GHjUQgBBBBAAAEEEEAAAQQQQAABBBBwhgDBrDNUqYlAYQXO2TF7ocdfeLqv2rdqpnGvz80NWWvVqKq9fxws7IgOvb9ynaZq33OKbP6nj1Iwr5wcbVg2Xrs2f+ywsdo3KWMGsnc2tx6TYAyw6KsTilmRoG93pjpsPAohgAACCCCAAAIIIIAAAggggAACzhIgmHWWLHURcLBAvTrV9eHcibqqYV0dPpqgYWOm6d0PPtOtN1+vti2v10tT5igry37RUY0dtAMe6aqYOUsc1l3Vejeo7cOTZLP5n62Zk6P1H47V7u8/dcg4xhG5AzqV14CocDX8R57wV9KhpCxNj0s0jy9ISrn4/B3SDEUQQAABBBBAAAEEEEAAAQQQQAABBwgQzDoAkRIIOEqg6x3ttXzFl0rPsJ6NekX92po+cbha3XhN7ou8vvvxZ3W4L1rNrm1kHn1gt9u18IM4vfHWYh1LsP5Tfn8/fz3UNUqPdLtDoaFldF277g5puVrDlmrTfYJ8bX659XKys7Vu6Sj9vjXeIWNcWS1A/aPKa0Cn0y9Cy3t9sT1FsXGJ+nDDCYeMRREEEEAAAQQQQAABBBBAAAEEEEDAVQIEs66SZhwEzitgPcNg5ZJpandLc/NOuz1b738cr+hhE5R8MkV3RrXW1JefVvWqlczPTySf0uCRk7XvwGHLmbSrv9yoTg8M0ulTZ6VWN1yjBbFjVLNaZfP37Tv3qMmt3Yq9HmYo+9BE+fracmtlZ9v15eIR+mP72mLXNwp0aR6mAVERatfY+jIx47OZ8YlmKPu/P9IdMhZFEEAAAQQQQAABBBBAAAEEEEAAAVcKEMy6UpuxELiEQN5g9sCho+o1cLTWrNuc+5QRzPbreY98fX2VkZmpiW8u0Bdfb7EEs59/tUkd7x+Y+8y5LxNzRDBbo1Ebte42Ll8ou/bdoTqwY32x1zks2FfRURHmTtlqEWd34xqFfz2UodgVRiiboEuc3FDsPiiAAAIIIIAAAggggAACCCCAAAIIOEuAYNZZstRFoAgC/573qu7odIv55JFjiXpsyDj9Z+W63EovDn1MQ5/ooQB//wsGs2vXf2cecXDmOjeYPTe4LWybtZtEqlXX0fLx9c19NNuepbULhzkklG12ebCio8LV49bwfK3997tkxcQlaeWPJwvbNvcjgAACCCCAAAIIIIAAAggggAACbiVAMOtWy0Ez3i6Qd0dsalq6xrw2W6/GLMhliZkwVH0f6mLumDXOoR3/xjyNnTxHP3y+UFdfebl536979uvOh57Szt37zN97PvBPTRn7lMqGnT4O4J0l/9UjT479u6b1KIVL+de9rrNa3jtSMt7G9fdlt2dqzTtDdPDXjZd6/JKfP9S6nLlTtnm9YMu9aZk5iolLMF/y9ftR6/m7lyzKDQgggAACCCCAAAIIIIAAAggggIAbChDMuuGi0JK3CZwNR7vc1kYzJz2ryyLKmQjbtv+q7v1HmufCnnvG7OGjCXr0/8Yq7vNv9G7sGD3QJdJ8MZhxxMG02Us0bMw0hYWG6IM5E9TulmbmZ+cLewuqXb/ZXWrRZbg1lM1M1+r5g3V4z5aCljnvfVUj/DWgU7gGRJVXuZCzO3GNm3/8PU0xcYl6+/OkYo3BwwgggAACCCCAAAIIIIAAAggggIA7CRDMutNq0AsCxo7WmNH6V5dIc1escRk7YzMyMhUcFCg/v9Mv2srJydEHn3yubo+PMH83At3YicNUqUJE7ucpqWlmGGs8Z/w0ru9+/Nk85sB4mVhhritadFXzO4ZYHsnMSNXqeYN0dO+2wpTKd2+bq8soulOE7r4xLN9n768/Ye6U/XpHarHG4GEEEEAAAQQQQAABBBBAAAEEEEDA3QQIZt1tRejH6wWqV62kOa+PzN3lei6IEcpu/uFnc7essZP2zDV62ON6qt+DZhB7vmv/wSPq9/Qr5g7bs9eljzK4qlV3Nb3t7MvEjGcz004pfu5A/bV/e7HWq1/HCA2IilCj6taej56wm8cWxKxI0F/J9mKNwcMIIIAAAggggAACCCCAAAIIIICAOwoQzLrjqtCT9wmck48aRxAMG9jTPJ6gxj8qmztls7Ls+uPPw3p/WbwmTJt/3l2vD913m554tKsaNayrkOAgc2etsTt2/cYf9dKUt/Xtdz+dtr10Hmvedk27PmrSvo9lPTJSk7VyTrQSD+4s8jo1qBqg/p3Kmy/58vU9e16tUXDdLymKjUvUkq9PFLk+DyKAAAIIIIAAAggggAACCCCAAALuLkAw6+4rRH8IXETAz89XNj9/paelF9Lp0smssUvW2C2b90pLSdLKWQN0/MjuQo539vY7moWaZ8lGNjn9MrK815zVSYpZkaitv6cVuT4PIoAAAggggAACCCCAAAIIIIAAAqVBgGC2NKwSPSJwAYFy5cLMHaeJiY7dXdr89iG64qaullFTTyYoflZ/HT+2t0jrERLoa54l2z8qQjUr+Ftq7DmSqelxCeZLvtKzjNCYCwEEEEAAAQQQQAABBBBAAAEEEPBsAYJZz15fZldaBS6woTXvXxsHAERElDNPJUhMPH7JmZrPXmqjrI+PWnQZrvrN7rLUSzlxVCtn9VNywoFLjnO+G66rE2SeJdu7bXi+j+N+OKXYuAR9uuVkkWrzEAIIIIAAAggggAACCCCAAAIIIFAaBQhmS+Oq0bPXCZwvT/WVFH6RYPZSGWw+RB8ftbx3pOpe1zlfKLtiZl+dTDpUJPdurcppQKcI3dQw2PJ8ZlaOeWyBsVP2t8OZRarNQwgggAACCCCAAAIIIIAAAggggEBpFSCYLa0rR99eL3AmmDUgEgqwY/aiYD4+uuX+MardJNJymxHGxs/qV6RQtlI5m3mWrLFTtnwZm6XuT/vSFROXoFmrkrx+HQFAAAEEEEAAAQQQQAABBBBAAAHvFCCY9c51Z9YeIOCoYNbH11etuo7OF8oaxxYYxxcYxxgU9rrlyhBFR0XovpvK5nv0g29OmGfJfvVzSmHLcj8CCCCAAAIIIIAAAggggAACCCDgMQIEsx6zlEzE2wQcEcz6+NrUuts41WzUxsJnvODLeNGX8cKvwl59O4QrulN5XV0r0PJo4im7Gcga58keOW4vbFnuRwABBBBAAAEEEEAAAQQQQAABBDxKgGDWo5aTyXiTQHGDWV+bn9p0n6BqDVtaQ9nDu7Vi9gClpxTumIG6lQM0IOp0KOvvZ7ya7Oy1YUeKYlYkafG6S7+kzJvWkLkigAACCCCAAAIIIIAAAggggID3ChDMeu/aM/NSLlCcYNZm81fbHpNUtf4NFoXEgzu1cna0MtKSC6VzW9NQRXeKUNR1ofmem7cmydwp+/2etELV5GYEEEAAAQQQQAABBBBAAAEEEEDAkwUIZj15dZmbRwsUNZi1+Qeqfc8pqlynqcXnr/3bFT93oDLTThXYLdDPx3y5l/GSrzqV/C3P7TuWqekrEs1QNiU9u8A1uREBBBBAAAEEEEAAAQQQQAABBBDwBgGCWW9YZebokQJFCWb9AoLVoddUVazV2GJydO82rZo3SFkZqQW2alI7SAM6RahP+/B8z8RvPWWeJfvJ5pMFrseNCCCAAAIIIIAAAggggAACCCCAgDcJEMx602ozV48SKGww6x9URpG9p+my6o0sDof3bNHq+YNlz0wvsM/9N5c1d8q2uiLE8kx2do55luz0uATtPJhR4HrciAACCCCAAAIIIIAAAggggAACCHibAMGst6048/UYgcIEswFBYerYJ0YRVRtY5n9w10atWTBEdntmgVwuC7OZL/fqHxWhimVtlme2709XbFyiZqxMLFAtbkIAAQQQQAABBBBAAAEEEEAAAQS8WYBg1ptXn7mXOgH/wDKq2aiNKta6RuUq1VRI6GXmHFKSjynp6O86sucH7fvfWtmzzu5+DQwJV6c+sSpXua5lvgd2rNfahcOUbc8qkMPNDYMVHVVeD7Qsm+/+f29MNs+SXftTwc+nLdCg3IQAAggggAACCCCAAAIIIIAAAgh4qADBrIcuLNPyLAFjx2vjdo/oihb3y9dm3al67kyzMtP0y9dLtPXz2QoIClVk3+kqV6FWvlB2zbtDlZNtLxDUI+3CFR0VoWtqB1nuP5GSrZi4BMWuSNLBxILtui3QgNyEAAIIIIAAAggggAACCCCAAAIIeLgAwayHLzDTK/0C1a+8RTfeOUwhZSsUajKnkg7J1+an4DDrc/u2r9WXi0cUKJStVdHfPEt2QFR5Bfv7WMbf9GuaGcq+++XxQvXFzQgggAACCCCAAAIIIIAAAggggAACEsEs3wIE3FigfrM71eLu5xzW4e9b47Vu6SjlZGdfsmbHa0IVHRWuf14flu/eBV8cN48u2Pxb6iXrcAMCCCCAAAIIIIAAAggggAACCCCAQH4Bglm+FQi4qUDNq9rq1gdfcVh3u7//VOs/HCvl5Fy0pp9N5g7ZAR0jVK9qgOXePxOyFLsiwQxlk1MvHe46rHkKIYAAAggggAACCCCAAAIIIIAAAh4mQDDrYQvKdDxDwDi24I5BixUQnH+3alFmmJWRqg8m3KHMtJMXffyqGoHm0QWPR0bku2/NtlOKWZGoZRuTi9ICzyCAAH4mgx8AACAASURBVAIIIIAAAggggAACCCCAAAII5BEgmOXrgIAbChjHFxjHGDjy2r5+sb779I0Llry3RZgGdCqvW68KyXfP9BWJio1L0M8HMhzZErUQQAABBBBAAAEEEEAAAQQQQAABrxUgmPXapWfi7ioQGl5Fdz+zzOHt5eRka+m4TkpPte54DQ+xKToqQv2jIlQl3M8y7o4/02WEssbRBZc4AcHh/VIQAQQQQAABBBBAAAEEEEAAAQQQ8GQBgllPXl3mVioFrmrVXU1vG+iU3jcsG69dm86Gvjc2CDZ3yXa/pWy+8ZZvSlbsikSt2nrKKb1QFAEEEEAAAQQQQAABBBBAAAEEEPBmAYJZb1595u6WAu16Tla1Bjc7pbfft8brq/dHmrV7tilnvuTr+rpBlrFOpWebO2SnxyXqj78yndIHRRFAAAEEEEAAAQQQQAABBBBAAAFvFyCY9fZvAPN3O4F7hy1XSNlKTukr6cgefb/gYfMFX0YoGxrkYxlny+40xcQlaP7a404Zn6IIIIAAAggggAACCCCAAAIIIIAAAv/f3p2AWzX1Dxz/aU5JUlQkejPlRSjDS2QqoVQopXmeS5onTVe63UqaB0WzpBElXhlCCKEXlZm8RdKc5v//t7z72Pfec+4Z9hn2Pud7nsfzeLp7r73WZ/3OPnv/9tpr/SVAYpZIQMBlAo3T1sesRieP/Sl19zeSWpVPy3aM+ev2mqTs+1sOxez4FIwAAggggAACCCCAAAIIIIAAAgggQGKWGEDAdQK5cueWh4e+E7N65ZUjMu3CtpnK37H7mExa/dcCX7sPHo/ZsSkYAQQQQAABBBBAAAEEEEAAAQQQQOBvAUbMEg0IuEyg3oBXJX/B7CNao1HN4nl2yqgLevqKeuuLgyYh+8L6vdEonjIQQAABBBBAAAEEEEAAAQQQQAABBEIUIDEbIhSbIRAvgbvaTpcS510ek8NdXuhz6V56jCl72qs6Sna3/OenP2NyLApFAAEEEEAAAQQQQAABBBBAAAEEEAgsQGKW6EDAZQJX39VJLqvSKCa1qnvmErn0yBKZvHqXTHxllxxj5oKYOFMoAggggAACCCCAAAIIIIAAAgggEEyAxGwwIf6OQJwFSpS9Qu5qMy0mR73zwKMy7+WN8srGAzEpn0IRQAABBBBAAAEEEEAAAQQQQAABBEITIDEbmhNbIRBXgT6Pz5JtJy+N6jEvyfeJTE/vIt//djSq5VIYAggggAACCCCAAAIIIIAAAggggED4AiRmwzdjDwRiKlDj6sLyRJfqkrHt70W6onHAgWWGSYvH18q6rw5GozjKQAABBBBAAAEEEEAAAQQQQAABBBBwIEBi1gEeuyIQC4HJbUpK6zvOkBd+v19e3HVvVA5x/5mL5d5iL8nolb9L7zm/RqVMCkEAAQQQQAABBBBAAAEEEEAAAQQQiFyAxGzkduyJQEwENmaUk3+el9+UPWtHc3lr782OjnNn0VelYYn5pox3Nx+Smwd+76g8dkYAAQQQQAABBBBAAAEEEEAAAQQQcC5AYta5ISUgEFWBfXMvkYL5TvGV+dzO+rL6j7siOkatYiukzplLffvu2H1MzmmzNaKy2AkBBBBAAAEEEEAAAQQQQAABBBBAIHoCJGajZ0lJCDgWyJ9H5MD87It+fXTgGlm6s45sO3JOSMcom/8Hk5C9stCnmbY/fOykFGr4VUhlsBECCCCAAAIIIIAAAggggAACCCCAQOwESMzGzpaSEQhbIHcukcMLsydmrYLe33edbNhfSbYcukj2Hi+SqfyieXbLxQU3S+XTPpRrCn3k99gkZsPuEnZAAAEEEEAAAQQQQAABBBBAAAEEYiJAYjYmrBSKQOQCv0y/SM46PXfQAvYfLyz63ymnnJTCufZLodwHgu7z9fYjckmXb4JuxwYIIIAAAggggAACCCCAAAIIIIAAArEVIDEbW19KRyBsgTUDz5PbLi8U9n6h7LDsg73yQMa2UDZlGwQQQAABBBBAAAEEEEAAAQQQQACBGAqQmI0hLkUjEIlAnzrFZXiDEpHsGnSfrjN3yMTVu4JuxwYIIIAAAggggAACCCCAAAIIIIAAArEVIDEbW19KRyBsgXJn55Mt4/8R9n6h7FCq1Rb5be/xUDZlGwQQQAABBBBAAAEEEEAAAQQQQACBGAqQmI0hLkUjEKnAlLalpNXtRSPd3e9+Y1/cJT1n74hqmRSGAAIIIIAAAggggAACCCCAAAIIIBCZAInZyNzYC4GYCpQokls+ySgnJYvmicpxvt5+VK7q8Y0cOnIyKuVRCAIIIIAAAggggAACCCCAAAIIIICAMwESs8782BuBmAnUuLqwrOxTJirl3zb4B3nri4NRKYtCEEAAAQQQQAABBBBAAAEEEEAAAQScC5CYdW5ICQjETKD+jUVkXtdzHJVfJ/0nWblhv6My2BkBBBBAAAEEEEAAAQQQQAABBBBAILoCJGaj60lpCERd4JYKp8r4ViWlwrn5wyr7k+/+lI4ztssHWw+FtR8bI4AAAggggAACCCCAAAIIIIAAAgjEXoDEbOyNOQICURHoW7e4tKt2hpxTLOd5Z7/79ahMXr1Lxry4KyrHpRAEEEAAAQQQQAABBBBAAAEEEEAAgegLkJiNviklIhBTgTuvKCQ3XnqqGUFb6n+Lg23bdVS++PmIvP3lQVm76UBMj0/hCCCAAAIIIIAAAggggAACCCCAAALOBUjMOjekBAQQQAABBBBAAAEEEEAAAQQQQAABBBBAICwBErNhcbExAggggAACCCCAAAIIIIAAAggggAACCCDgXIDErHNDSkAAAQQQQAABBBBAAAEEEEAAAQQQQAABBMISIDEbFhcbI4AAAggggAACCCCAAAIIIIAAAggggAACzgVIzDo3pAQEEEAAAQQQQAABBBBAAAEEEEAAAQQQQCAsARKzYXGxMQIIIIAAAggggAACCCCAAAIIIIAAAggg4FyAxKxzQ0pAAAEEEEAAAQQQQAABBBBAAAEEEEAAAQTCEiAxGxYXGyOAAAIIIIAAAggggAACCCCAAAIIIIAAAs4FSMw6N6QEBBBAAAEEEEAAAQQQQAABBBBAAAEEEEAgLAESs2FxsTECCCCAAAIIIIAAAggggAACCCCAAAIIIOBcgMSsc0NKQAABBBBAAAEEEEAAAQQQQAABBBBAAAEEwhIgMRsWFxsjgAACCCCAAAIIIIAAAggggAACCCCAAALOBUjMOjekBAQQQAABBBBAAAEEEEAAAQQQQAABBBBAICwBErNhcbExAggggAACCCCAAAIIIIAAAggggAACCCDgXIDErHNDSkAAAQQQQAABBBBAAAEEEEAAAQQQQAABBMISIDEbFhcbI4AAAggggAACCCCAAAIIIIAAAggggAACzgVIzDo3pAQEEEAAAQQQQAABBBBAAAEEEEAAAQQQQCAsARKzYXGxMQIIIIAAAggggAACCCCAAAIIIIAAAggg4FyAxKxzQ0pAIGECx7e/b46du+R1CasDB/a+AHHk/T50QwuIIzf0gvfrQBx5vw/d0ALiyA294N06ED/e7TtqjgACCHhRgMSsF3uNOiPwPwEuHAmFaAgQR9FQpAziiBiIhgBxFA1FyiCOiAEnAsSPEz32RQABBBAIV4DEbLhibI+AiwS4cHRRZ3i4KsSRhzvPRVUnjlzUGR6uCnHk4c5zUdWJIxd1hgerQvx4sNOoMgIIIOBhARKzHu48N1W9V6fG0rpxHSlT+mzJkye3HD5yVLZ+86M8NeM5mTl/hZuqmlR14cIxqbozYY0hjhJGn1QHJo6SqjsT1hjiKGH0SXVg4iipujPujSF+4k7OARFAAIGUFiAxm9LdH53Gjx7aTdo2qSsF8ueTY8eOy5+Hj0jBAvkld+5csm//QRk7Zb4MHT0jOgejlEwCXDgSENEQII6ioUgZxBExEA0B4igaipRBHBEDTgSIHyd67IsAAgggEK4Aidlwxdg+k0DzBjUl/bEuUrRIYXnng0+lQ6+R8sWW76Ra1etlzLBH5JLyZeWnX3ZIi67DZO26DehFWYALxyiDpmhxxFGKdnyUm00cRRk0RYsjjlK046PcbOIoyqApVhzxk2IdTnMRQACBBAuQmE1wB3j98CvmjJa777hRfvh5uzRsN0De/2iTr0m1a1SVSem9pXix02X63GXSsXe615vruvpz4ei6LvFkhYgjT3ab6ypNHLmuSzxZIeLIk93mukoTR67rEk9ViPjxVHdRWQQQQMDzAiRmPd+FiWtApYoVZOG0NDm/TClZtPw1k5jN+nlt8USpeuM18snnm6VytaaJq2ySHpkLxyTt2Dg3iziKM3iSHo44StKOjXOziKM4gyfp4YijJO3YODWL+IkTNIdBAAEEEDACJGYJhIgFGtStLhNG9JSCBfNLxqR5MuiJKdnKmja6n7RoWEu2bf9NmnUewnQGEWv735ELxyiDpmhxxFGKdnyUm00cRRk0RYsjjlK046PcbOIoyqApVhzxk2IdTnMRQACBBAuQmE1wB3j58D07NpZBPVqZJgzNmCGjJs7J1pzBvdpIr06N5fDho9K57yiZu3iVl5vsurpz4ei6LvFkhYgjT3ab6ypNHLmuSzxZIeLIk93mukoTR67rEk9ViPjxVHdRWQQQQMDzAiRmPd+FiWtAKEnXULZJXAu8f2QuHL3fh25oAXHkhl7wfh2II+/3oRtaQBy5oRe8XwfiyPt9mMgWED+J1OfYCCCAQOoJkJhNvT6PWotDSbqGsk2wCn39wdJgm6Ts3y84r7Rp+3c//pKyBjTcuQBx5NyQEkSII6IgGgLEUTQUKYM4IgacCBA/oeuVv7ZO6BuzJQIIIICAXwESswRGxAKhJF1D2SZYBUjMBhbiwjFY9PD3UASIo1CU2CaYAHEUTIi/hyJAHIWixDbBBIijYEL8PScB4if0+CAxG7oVWyKAAAKBBEjMEhsRC3Rs8aA83r+D2b9f2iSZOPP5bGVZidlDhw5Lp76jZMGSVyI+HjtmF+BVK6IiGgLEUTQUKYM4IgaiIUAcRUORMogjYsCJAPHjRI99EUAAAQTCFSAxG64Y2/sEGtStLhNG9JSCBfNLxqR5MuiJKdl0po3uJy0a1pJt23+TZp2HyNp1GxCMogAXjlHETOGiiKMU7vwoNp04iiJmChdFHKVw50ex6cRRFDFTsCjiJwU7nSYjgAACCRQgMZtAfK8fulLFCrJwWpqcX6aULFr+mjRsNyBbk95eMV1uqHy5fPL5ZqlcranXm+y6+nPh6Lou8WSFiCNPdpvrKk0cua5LPFkh4siT3ea6ShNHrusST1WI+PFUd1FZBBBAwPMCJGY934WJbcCKOaPl7jtulB9+3m4Ss+9/tMlXodo1qsqk9N5SvNjpMn3uMunYOz2xlU3Co3PhmISdmoAmEUcJQE/CQxJHSdipCWgScZQA9CQ8JHGUhJ0axyYRP3HE5lAIIIAAAkJiliBwJNC8QU1Jf6yLFC1SWN798DPpNXS8Sc5Wq3q9jBn2iFxSvizTGDgSznlnLhxjiJtCRRNHKdTZMWwqcRRD3BQqmjhKoc6OYVOJoxjipkDRxE8KdDJNRAABBFwkQGLWRZ3h1apMzegnjevVkHx588qxY8flz8NHpGCB/JI7dy7Zt/+gjJ0yX4aOnuHV5rm63lw4urp7PFM54sgzXeXqihJHru4ez1SOOPJMV7m6osSRq7vH9ZUjflzfRVQQAQQQSCoBErNJ1Z2Ja0yvTo2ldeM6Uqb02ZInT245fOSobP3mR3lqxnMyc/6KxFUsyY/MhWOSd3CcmkccxQk6yQ9DHCV5B8epecRRnKCT/DDEUZJ3cIybR/zEGJjiEUAAAQQyCZCYJSAQ8LAAF44e7jwXVZ04clFneLgqxJGHO89FVSeOXNQZHq4KceThznNB1YkfF3QCVUAAAQRSSIDEbAp1Nk1NPgEuHJOvTxPRIuIoEerJd0ziKPn6NBEtIo4SoZ58xySOkq9P49ki4iee2hwLAQQQQIDELDGAgIcFuHD0cOe5qOrEkYs6w8NVIY483Hkuqjpx5KLO8HBViCMPd54Lqk78uKATqAICCCCQQgIkZlOos2lq8glw4Zh8fZqIFhFHiVBPvmMSR8nXp4loEXGUCPXkOyZxlHx9Gs8WET/x1OZYCCCAAAIkZokBBBBAAAEEEEAAAQQQQAABBBBAAAEEEEAgzgIkZuMMzuEQQAABBBBAAAEEEEAAAQQQQAABBBBAAAESs8QAAggggAACCCCAAAIIIIAAAggggAACCCAQZwESs3EG53AIIIAAAggggAACCCCAAAIIIIAAAggggACJWWIAAQQQQAABBBBAAAEEEEAAAQQQQAABBBCIswCJ2TiDczgEEEAAAQQQQAABBBBAAAEEEEAAAQQQQIDELDGAAAIIIIAAAggggAACCCCAAAIIIIAAAgjEWYDEbJzBORwCCCCAAAIIIIAAAggggAACCCCAAAIIIEBilhhAAAEEEEAAAQQQQAABBBBAAAEEEEAAAQTiLEBiNs7gHA4BBBBAAAEEEEAAAQQQQAABBBBAAAEEECAxSwwggAACCCCAAAIIIIAAAggggAACCCCAAAJxFiAxG2dwDocAAggggAACCCCAAAIIIIAAAggggAACCJCYJQYQQAABBBBAAAEEEEAAAQQQQAABBBBAAIE4C5CYjTM4h0MAAQQQQAABBBBAAAEEEEAAAQQQQAABBEjMEgMIIIAAAggggAACCCCAAAIIIIAAAggggECcBUjMxhmcw3lXoNEDNaRtk7py2SXl5LTCp8opp5wix4+fkN1798nHn30lY6cskDVvrI9LA6eN7ictGtaSL7Z8J1fc0sDxMXt1aix177lV+qZNkrXrNoRcntahS6v6cuE/zpP8+fLKsWPH5adfdsj0OUslfcKckMtJpQ3dFEdrFo2X26pUltff/lCq1evsqBvOLXWWjBzUWQoWyC91m/eKuKzaNarKpPTecvTYMWnWeUhY8RjxQT24Y/d2DUVjqXy5MnJqwQKmBfr9+/2PPfLGOx/JUzOek/c/2hTzlt16UyV5ZvxjUuLMouY7Pzh9mqNjXnfNP2Vor7ay+ZsfpEu/jJDLqlb1enm0/cNS+aoKvvPz4SNHZes3PxqLmfNXhFxWqmyo39mBj7aSO265Vs4pWULy5Mltmn7oz8Py47btsvSlN2Tk+Gdl3/6DMSfRWB4/oqc5Tue+o2Tu4lWOjqm/TW2b1JEnpy2UBUteCbksjaPHerSSyyuUN98r/Y3/decueW75qzJk1PS4WIRcWZdsqN9ZvQ6oeuM1UrxYUcmdO5ecPHlSDhz8U779/mfTl2OmzI9Lbd1ybZS1scP7tpfu7RvKb7/v5nctQCRwbZQZJv2xLuZ7ZZ2X/bHp71qbRx+Py3eLgyCAAAIIxFaAxGxsfSk9CQQ0CTt9TH/RhFFOF0h6Mzt+xiLplzYx5q2O5s3HwO4tpU/XZrJzV3g3DN3aNJCBj7aU04sUNjev2v4C+fMZoyNHj8qcRaukbQ8uGK1gcGMcRTMxu2rhOLnzluscJXnvuu0GGTusu1xYroxs2/4bN7B+ziQVLrpAJjzRS6pcX9E8HAr02bV7rwwbPcOck2L5iXZiduPr8+Sfl/7DJFJDveHUB2bD+raTYkWLmISQnotOnDhpHhJokojzUfYIePj+uyStfwfR5Gygj1p+/sXX0r73yJgn+aOZmG1Qt7pMGNFTcuXKFVaSN2scHTz0pylD40gtNmz8Ulp2G2YeiPL5S6Bnx8bSq3MTOeP003KMo9ff3mDsfv7vrzGlc8O1UdYG1q99p3nooOcnfteydz/XRv6/EkufGSU1q1fJ8fsSzu9kTL94FI4AAggg4FiAxKxjQgpIdoFRg7tKpxYPmoTjpi+/kafnL5dlL79pbjAqVawgetHd+MEaZqTInr37pf/jk2TKs0s8wzK4VxvREbPhjOTQZMzMcQOlTOmz5cut30unPuny5rsfi46cSR/UWf5V+QrZvXe/9BrylMxasNIzFrGsaLLHkdMkb7umdWVQj9ZyVvEzTDdwA+s/GhdMTZMHat5mEo/vbfhMZs5fKUtfXmtG8un3Us9Fde6+1Ywa/WX7TmnzaJqsfv29WIZ2VMv+7M0FosnnUG84ddsXZqWbZL62d/Coab7RsTr6ccywR+SS8mXNmw19hk6QGfOWR7W+XizMbqZxo/Ez5/lVZnS6xo3GT4uGNeWGSleYxLb+u46Cj8fI2Wh4RpLktZvob7uO1l6x+i3jMWJAJ2n20L2SN08emTp7SVgjuaPRHreWYb3doOdsfbCrMfTcsldlw8YvTMK/9t23SMuG95kHLZrYXrjsVWnS8TG3NidbvSK5NspaiMbVvMnDzAhsftf8dz3XRv5dPlzzrFx1+cWy8pW3pU6zv94m4IMAAgggkLwCJGaTt29pWZQErIujLzZ/Kw+16e93tIx9REQ0XguPUtVDKiaSm4+JI3tJ60a1Zc++A+Ym1f6qqP0G9+XX3pFajR8NqR7JvlGyx1Gkidlb/nW1DHikhVS5/irz8OPEiRNmlBqJ2ezfCH0QtHBampxfplSOybLenZvIgO4tzQj2Zxa+KK27p3nm6xVuYlZH7A3q0cqMHh4+5ml54qlnM7XVnjxatPw1adhugGcsYlVRy0yTrmMmz5cBIyb7PdSyZzPknjtvNAnZRwaOkWefeylWVYpquZEkZq3fQX3g4S+O3l4xXW6ofLl5OFvxtoejWl+vFvbU4z1EH6hpfAR6IK2J7dcWT5RrrrzUc+f0SK6NsvblrKcGScO6d8ne/QfktEKnyo6du3gTJAsS10bZzwA3XVdR5k4eKiVLnGmm4tFBDnwQQAABBJJbgMRscvcvrXMooCM/9eLovHNKBn1FW28+NMn0yeeb5drqzcyR7TeIfYZNMDe5N99wtRQuVNDMB/nV1u/9zn9oJbl0pJLO01bt1uvMaJ0dv+2S0ZPmyqUXXZBtjln7TUSPx56UJvXuMckuPZZONaBzv06bvSTT3K9WEsTOpDdZweb4sy6k3/vwc6lSq3U2ZR1Nq8f//qf/mmS2jqBJ5U+i4sjq3znPvywXXlBGKl91mekG7ZdBI6dIy4a1ss0xa0+w6ggnnePskgvPN0nTPw8fkU83bZEhGTN88ylbMa434PZPqPMfW8fTEVUbN22RLd/8aEahk5jN/o1RF30oUrTIaTmOKNW+eG/VLNPnq19/V+5r0sMUZj9H9Bs+UTo0f0Cu/OdFJoHrr2+znsPGP71ImtW/V0qdfabo/K3vffiZTJ+zTEYN6Zptjll7gvXr736SNk3qmhH2mgzcf+CQvL3+Exk+dqbvFXmrbvny5s3U8GAPujQ5pKMZ/9izL2DCw6pLsLJS5RylMdSmcR3TDzmd65s3qGmmFtGPzjU7Ytwz5v/t54hV/35XOrasZ/o2V65TzJsS+kCuf9qkTK+t22NPE+TaZ/r6u9bhpVfXiZaTdY5Z++9n90FjzRymd99xoxQtUtjUQ38PFy5bk2nuV6tu9r7UqSyCzX/85PBHpdGDd8nO3/dIow6Dsv1mWeV++8M2ub9FbzPFQ6p/Vs4dIzVu/1fQc/XQPu2kR4eHZe++A9K1/2gzqlY/9nOEfn91eo2zSxQL2Lf22HPrtZE9Jjq3qic6t+yRo8fM6OsGdauF9WZSKsQX10b+e9majkWvu/qlTZKJM59PhXCgjQgggEBKC5CYTenup/GhCFhJyK+/+1madh4c1lx71o2l3rDqTeQF55U2SVJNgljzH+r/j50yXwY+McVXHesmUBfy0SSM3lhacyfqCNXbq1QOmJjVG90jR45KybP+Sp4cPXrMdyxNBk+bs9T3Kub6VTOlwsXlzN91pJDOzbhv/wHpMXic7+Ypq5H1JF9fVZy96CVp0XVYNkbrJvzw4aNBk7yh9EEybJOIOLJufHWaijPPKGLiTkcWbv/1d5N8GNa7bcDErCYgSp1d3CTtNC70o3Gi+2t53Qb8dYOtycKMwV2l2BmnmwXgNOY0/jZ//b1cX6NF0K7TUXklzyomE55+3iwSY80RSGI2O519xOz6DZ+bhx7hzNlofS81QaLnAusccezYMbPQkfatvvLfP22yeWVbP9Y5LH/+vHLo0GEpXOhUEw/a16+sXS/jpi/0u/iXFXu6iNc/yp5rErL2OTu1bPs5tW/XZtKtbQM5/bTC5iGAHkPrqFOk1G76V2I5ks9F5c6TFXPHSPkLzg36cC2S8r24jzViNk/u3DJ19lLzXQ7nY/0+af+dU6qE7xyh8aPnCP1o4vLh9gN9b5hYsae/R7qdJuD1fJQvXx6ZMXe5fPDxfwImZjV2ft35h5Q9t6RvPnM9jsaJ/i6ueOUtub95b3NcPZ/cetM1vgXxNOb0OE9OXeBLLIfTVt3W/hbIuvc3StXa7cItIim3t0bM6nd12OinJWPS3LDaaZ0j9CGefk+tc0SePHnM+UX7VuemfaBlb980Gm6+NrI3Xqd1mjtpqJnSYcLM5+XAwUNhTxkVFqaHN+baKHvnWQ8zft+1x0wRor/D+kBUP/4eSHm4+6k6AggggMD/BEjMEgoIBBEY1qedPNKuobn51Dlk33rvE1n68hu+eR1z2t0+mlBvMt798DPpNXS8Se7a5z/UhXp05JI1ksQ+6kePp/OyWXPa6uhTfwtc2Eec6Y2ovsLcd/gEc0NT666bRW+i9CYh6yjWcF/Xe6Dm7TIpvbcZtaRz6fpbOd2ezAk2UilVAjARcWTd+Or0AM+v+Le06znCcJ9/XmmTOPE3/YA99rLO2TliQEfp3Kq++S5knfcs0qkMsvY/idmcvxHWq7H6sEcT5K+++b4sX/WmLHlpbdCvkv0coQ+IVq55S7r1H2POLbqK/eCebaR0yeLy3Y+/mMS9nqfs5zA9/w3NmGGSseXKnmOOV7ZMqRwTs7rNV1//IN0HjjWjgtmHrgAAFuZJREFUrHU078SRvaX+fXeKrl2W9RwS7lQGwRrdp0tTM61D7ly5ZOzUBXFZnDFYnRL9d/u8lxoHmjzXUasvvLg2pLcb7OcIjYkxk+dJ2pOzMs3Hqom1l159x5dUt8fef3fslI590s0oQq2LPijQ0bCBRsxqzGSNV018TR3V18xfqr+fHXqNlMUr/21oI5nKwF+f6HF1ZG+nlvWlXNnSsmff/kwPLRLdj4k+vi7WOCWjr7mu0IfH+pui5yH9bQhlgTT7Gzv23xot78m07lKz2s2mifZ5fd18bWT1h8bN4qdHym1VKskb73xk5md+tEMjErMBApZro+ww1ltn+qBbf7uOnzhhHnjbH0i988Gn5rwXynct0ecKjo8AAgggEFyAxGxwI7ZAQCaP6iONH7zbJKSsj47m2v7b7/LJZ5vllbXvybwXVmdbHMWe1Nj67U9yf/NemS6iAs1/aN186A2rv7n9giVm/c3tmv5YF/Nauo7c6NR3lG9e2HATs6EkXUPZJhXDKt5xZN34Bhp9mlNiVpP74cy1SGI2PhGtN/06Eqv6rTeYEYPWR2/gftq2w0yloiMI7fM+W9vYk2P6kOieht0ynbOsV2/z58vnm9fOfg7zNxWALjj2zPjHAk5loK8oZ52H2j6KVRPLNR7q6mtHNBOz9sSRv/NvfHrMnUdRm9FDu5mRijqCVT/68FAf5OnUE+s/2iSzF73sN1Frfdd19KuOBuw5eFymRloL1OmDA1187sU163zTaOiUPP7mPfaXTLXHnk5zcmuddpnitWOLB+Xx/h1ER1g+Me4ZGTbmaVOPaCRmrd9Yq2GaOEwbO9M3ktydvRr/Wul0F5pY09H31kfjSL/3m7f+IK+/s0GeW7rGb/LI+q7rNYnOczx+xiJfGXqee2n+k2YhUR2ZXatRd9ny7Y++h4luvDayKm8lGnVBtHY9RpjFF8O9zop/Tyb2iFwbZfa35rTO+kBKH2RlDOkqt1e51jzY9NqCeomNMo6OAAIIuFuAxKy7+4fauUhA549t1/R+ufmGq6R4saLmtTv7Ry/CJ81abEaUWR/rBrHQqQUCji61bnJ1VNkNNZqbG0/r33QkW6P2g0Rfn7R/ckrMnjwpmW5Srf0Gdm8pfbo2M0/d7fMKhnvDEErSNZRtXNS1ca1KPOPIuvENtGBNTonZQLG3auE4ufOW68yN9hW3NPDZkZiNaxiJPtRp27SOWVRH5+q0kmtaC02M/PDzdsmYOMecd6yP9V3Xmz09T42aOCdTpTUZ8s6LM8z0JjrS644HOvqSXDpX9Yx5y6V9zycy7RMsMRso9ja+Ps+Mdsya7I1WYlYTjzo/6oXlymSbniG+PeXeo2l/t292vzxUu5qUL1fG9/q/VWN9+Pj+x5t8b3lY/2591wPNId60/j3GvkCBfJIxaZ4M+v9peqzYC/T7lFNiNlDsWfMwFiyYP9McstFIzL4wa6TccfO1psnWNB86OnjctIUydPTfv/Hu7d341UxHuHZqVU9qVq8i55cpbaYhsH/0IZ8+vO7ab3SmqVes77o+TKpcrWm2Clsxc+TIMfOAetaCla6+NtIGWA/bi5xWKNMUVeFeZ8Wv99xzJK6N/uoL/T4tm51h1pJYt35jpqk89O/2hxY6rUHLbsNM8p8PAggggIC3BUjMerv/qH2CBPTCqfbdt5in1vpKZYkzi5rEiCY85i9ZLc27DDU1s88xG2gCf3+vbls3voEWUMopMRtoXtdAN6vh3jCEknQNZZsEdZ2rDhvrOAq26FFOidlwYk9RScwmLrR0FI0mRTRhrot56TQjej7KOn+19V3fvWe/byRj1lpnPfcE+y4HS8wGWnArULxEIzGriwil9e9gbnA1mfbEU89mS0Inrrfce2Ttyzp3V5Wbrr1SLipf1veGiD6ksUb+2b/rgRZ/tGLinJIlfIvUBZt3PKfErM5v7G9KnECxF43ErL2XdJoPnRJDp+/QkaC6QromCfn4F6h7z62iD0ZuvO5KM7+0NbI/67zD1nddF4Nr2G5AtsL8nXvcfG2ko88XTkuTyyuUzzSNhzYs3OusVI8tro1yjoBgD7pSPX5oPwIIIOBFARKzXuw16uw6AfuNm32+2FBuEL2WmL232k0ybXR/KVa0iO9156wdYrU7X768fkfvuq4DXVKhaMcRiVmXdGycq9GrU2Pp3v5hM7LfPl9sKMkBrydmdWGrXp2bmFHEei4eNnpGplek49wVnj2cJkZGDuosde6pKjr9gH2+2GAPYZItMaudqKNzdZ52jaus82t7tpPjUHF9cD28Tzu5+YarzdHs88UGewjjtcSsNf+3LpyZddqqUM69cegOzx6Ca6PMXRfsgalnO5qKI4AAAiksQGI2hTufpgcXmD6mvzS8/y757fc//E4pYC/Bmu8ub948vtE91sWTjl6zXsXLelSvJWZvuq6izJ3812rDsxe9JC26DssGGWx0VHD55NoiUXFEYja54kinkbj1xkry1dbvpeJtD+fYOGtOaV0x3Zq6xPpe6krPzbsOldfe/CBbGV5OzE7N6CeN69WQfHnzyo/btku3AWPMAlN8/hbQRScnjuwlZc8tKU/PX5FtaoqsVtZch/YR9FaMWNNdZN0nGROz2sZgr96nUpxpokzn9y1c6FQZ+dSzvvl9/RnY55S2j6C3PANdR3gtMWtfzCxYLOhiaSyMKsK1kf9I0evra6++TD74+D+Zpv+wtta5nXW6mHz5/r7fCBZz/B0BBBBAwN0CJGbd3T/ULsECVnLj2PHjfhdCslfP302E9W+6kupTM54zr0Bm/Vg3ufa5GN38up7W/8M1z8pVl18sgV5lnT9luNS77w4JNAdhgrs17odPVByRmI17V8f0gNb3yt+CWlkP7O/hiPVvumiTv6lV7HPMWotyBRuZ44apDLTeE0f2lvr33Sm5cp0iH336pXQdMEbe/2hTTPvDi4Xbk2T+FtQK9PvkLzFrX5TJvp81x2z+/Pl8b0wEe1iX6KkMdG7lKy67UDZ+vkWq1GqdrWs1xt5bNUsuKV/WN/+yF/s/WnW23pw5q/gZ4m+x0azH8fdbZP1boOsIK2YOHTrsW7DUzddG61fNlIvLn++XWNck0OvAEydOij4sO3zkiDw5dYGMGPdMtLrEk+VwbZS92/Stj0E9Wpl1LKw5urNuZbkdPPSn3wWCPRkMVBoBBBBIcQESsykeADQ/ZwGdJ+3pJwfK2SWKyZdbv5dOfdLlzXc/9rvT7IlD5KHad8r+A4d8F0r2VaX9rYJuLRShc9Q+t+xVadRhkCnbzTcfWj8dcdW6UW3Zs+9AthXXdb7LF2alm0V3QrlhS4UYTFQckZhNrujShZpGDOgkupjgOx98Kh16jfS72rkmkZbMShdNmm7b/ps06zxE1q7b4JvnUF9NX7zydWnQtn8moM6t6snwvu3NiNOxUxdIv7SJvnmyw53nM5LY08oEe73ZX49arxBrUvb1tzeYxVB0XlQ+/gXmThoq9WvfKYePHDVzwHbpl+F3Qz1v6bQ1pUsWz7RIm/X7dODgIRkwYnK2qSIWTE2TB2reJr/u/MO3MI3bE7PBHnpY3w1Nrk2fu0w69k5P+fB6Y9kU0Tdogs3j3K5pXUnr10F0QaxnFr4orbunGTvru65xoueyZave8JnaFzja/M0PUqdJT9ny7Y+uvzYKFBRMZeBfhmuj7C52E3/3DXqNrXMZ6yKd9u9Gyp+QAEAAAQQ8LkBi1uMdSPVjL2Dd9OvTa70BWb76TZnz/CqT6LAWKNAEbMV/XmyecL/21gdS46GupmL2xKwuDLZyzVvSrf8YkzTQV0rHDHvEjMCxJ08SlZi1r3wcTFUTPjPHDZQypc+Wr77+QboPHCtr3lhvFkJLH9RZ/lX5Ctmzb7/0GTrBrOTORyQRcRRJciyShwL2mNV4uKFGc9m3/2BE3e5vao+ICkrCnTRZsfjpkXJblUpmcS9NaMx7YbV5qLNh4xeiN2y68E79OtXMeUVHZ+lrwlYixEoOaOJVFwbTJEnf4RNMX+mryYN7tjFJOB29X69VX5MISdSI2UCvyWftVn2lU0cP6YJnmpR9oGXviGMvCUMmYMJ1SkZf8/t18uRJ0UWZZi5YIcteftP8Nun5XRdQ01GROk9x1gWvrHOEFv7L9p0yeNQ0k+DV+NQHB80eulfy5c0jcxev8k11k4jErD5MCDTiLCuMJqrHj+hp5k63/6bpdvY5m3/6ZYdpk/7+p/qnbZO6kta/vRQtcpocO3Zc3tvwmcxa8KIsfXmt+Q7queihOtXMooQaG1nt7K/+2801Lp9M6y41q90sx08cz/TKfyS/T5HEnvattV8410YkZsP/VnBtlN3Merilv+H2+wa9xh43vLtcc+Wl5sFa+oTZMjRjRvjo7IEAAggg4DoBErOu6xIq5DYBvaHQebB0dKu1urC/OuoNrs4HpUkQfe1TP/apDPYdOGgWDtGLKX2VWEfeWMnerKuGx/Pmw3rtVEezaN1279lnLvR0kY6cPoMebSWPtGtobrg06ayv5xXIn88Y6fxpcxatkrY9HndbdyasPomIo3gmZvU7ogkZ/WgsfP3tT/JQm/4muRfOh8RszlqafJ3wRC+pcn1Fk5wN9NFEyStr3zOj8K0kuZVoMH106LCcXqSw6asTJ07IqQULmPI00abJWk342s9h8Roxa5379Hyqr2nqdATV6nUO2E57kjBYnNnntwy2bbL/XROvaf07mORsTh99GDlu2kIZOvrvm3/LfO++A6ILPObPl9f0Va5cf72urX2XdUR3JMmxSB8K2Oe41e+B/vZOeeYFGfjElBzbOqR3W+nerqGvDfY26Y76IKT/45Nk1oKVyR4eIbfPvtheTjtt//V342+3s36ffv9jj0nuWr8dOk+/xpReV+iDcB0Bb53DvHBt5M+BEbOBo4Nro+w2+juvb+tVqnip+V3Oet/ANXbIpyg2RAABBDwjQGLWM11FRRMtoInZtk3ryNVXXGJuIjSpqh+9edMklI4OGjNlfqZq2m8sx89YJBUvu0huvO5Kk8DUEWufbtoiQzJmmNGm9k88bz70uJNH9ZEGdapL4UIFzciXQPPhZu0DHWXXpVV9ufAf55kbKd1XR8VMn7PUjHLhk10gnnEUz8Ss3kjo4kuVr6pgkvOaxGjzaJq8uGZdWGFAYjY0rlYP3ydN698rFS6+wLwirDdvmhDTBMZ/vvrWPFjRc5L9Y0+ODRs9w7zOfuVlF5n+0ilY3l7/iQwfOzPT3KyRJsciiT2tq77GOWpwV9G5UPUcG2geU922UsUK5pXO88uUCgmNxGxmJk3KdmpVT2pWryLnnVPSJCT1owmxnbt2m7lU9bcg61y99t+nuc+/LJ1a1pdSZ59p9t3x2y5ZuGyNDBk1PdPI5XgmZrUe+uBQ26YPQ/W7sWj5a9Kw3YCgcaLx3qnlg+Y1YX1Yod8pHTGssaPTezBvcXZCPfd3a9tAbr/5Wil51pnmWkA/ej2gbwPpIoN6vsk6vYh1jtDRx//Z/J00vL+66S8dJajXEdNmL8l2HeGVa6OsSiRmg371zOCHeF1jR/L7FEnsaasjvTbShPVjPVubudPPKl7M/B5qgnbrNz+a87K+pcAHAQQQQCB5BEjMJk9f0hIXCgRLariwylTJhQLEkQs7xYNVCpYc82CTqHICBIIlKBJQJQ7pQYFgyTEPNokqx1mAa6M4g3M4BBBAAIGYCZCYjRktBSPw91QGgV4DxgiBUAS4+QhFiW2CCZCYDSbE30MRIDEbihLbBBMgMRtMiL8HE+DaKJgQf0cAAQQQ8IoAiVmv9BT19KQAF42e7DbXVZo4cl2XeLJCJGY92W2uqzSJWdd1iScrRGLWk93mqkpzbeSq7qAyCCCAAAIOBEjMOsBjVwSCCXDRGEyIv4ciQByFosQ2wQRIzAYT4u+hCJCYDUWJbYIJkJgNJsTfgwlwbRRMiL8jgAACCHhFgMSsV3qKenpSgItGT3ab6ypNHLmuSzxZIRKznuw211WaxKzrusSTFSIx68luc1WluTZyVXdQGQQQQAABBwIkZh3gsSsCCCCAAAIIIIAAAggggAACCCCAAAIIIBCJAInZSNTYBwEEEEAAAQQQQAABBBBAAAEEEEAAAQQQcCBAYtYBHrsigAACCCCAAAIIIIAAAggggAACCCCAAAKRCJCYjUSNfRBAAAEEEEAAAQQQQAABBBBAAAEEEEAAAQcCJGYd4LErAggggAACCCCAAAIIIIAAAggggAACCCAQiQCJ2UjU2AcBBBBAAAEEEEAAAQQQQAABBBBAAAEEEHAgQGLWAR67IoAAAggggAACCCCAAAIIIIAAAggggAACkQiQmI1EjX0QQAABBBBAAAEEEEAAAQQQQAABBBBAAAEHAiRmHeCxKwIIIIAAAggggAACCCCAAAIIIIAAAgggEIkAidlI1NgHAQQQQAABBBBAAAEEEEAAAQQQQAABBBBwIEBi1gEeuyKAAAIIIIAAAggggAACCCCAAAIIIIAAApEIkJiNRI19EEAAAQQQQAABBBBAAAEEEEAAAQQQQAABBwIkZh3gsSsCCCCAAAIIIIAAAggggAACCCCAAAIIIBCJAInZSNTYBwEEEEAAAQQQQAABBBBAAAEEEEAAAQQQcCBAYtYBHrsigAACCCCAAAIIIIAAAggggAACCCCAAAKRCJCYjUSNfRBAAAEEEEAAAQQQQAABBBBAAAEEEEAAAQcCJGYd4LErAggggAACCCCAAAIIIIAAAggggAACCCAQiQCJ2UjU2AcBBBBAAAEEEEAAAQQQQAABBBBAAAEEEHAgQGLWAR67IoAAAggggAACCCCAAAIIIIAAAggggAACkQiQmI1EjX0QQAABBBBAAAEEEEAAAQQQQAABBBBAAAEHAiRmHeCxKwIIIIAAAggggAACCCCAAAIIIIAAAgggEIkAidlI1NgHAQQQQAABBBBAAAEEEEAAAQQQQAABBBBwIEBi1gEeuyKAAAIIIIAAAggggAACCCCAAAIIIIAAApEIkJiNRI19EEAAAQQQQAABBBBAAAEEEEAAAQQQQAABBwIkZh3gsSsCCCCAAAIIIIAAAggggAACCCCAAAIIIBCJAInZSNTYBwEEEEAAAQQQQAABBBBAAAEEEEAAAQQQcCBAYtYBHrsigAACCCCAAAIIIIAAAggggAACCCCAAAKRCJCYjUSNfRBAAAEEEEAAAQQQQAABBBBAAAEEEEAAAQcCJGYd4LErAggggAACCCCAAAIIIIAAAggggAACCCAQiQCJ2UjU2AcBBBBAAAEEEEAAAQQQQAABBBBAAAEEEHAgQGLWAR67IoAAAggggAACCCCAAAIIIIAAAggggAACkQiQmI1EjX0QQAABBBBAAAEEEEAAAQQQQAABBBBAAAEHAiRmHeCxKwIIIIAAAggggAACCCCAAAIIIIAAAgggEIkAidlI1NgHAQQQQAABBBBAAAEEEEAAAQQQQAABBBBwIEBi1gEeuyKAAAIIIIAAAggggAACCCCAAAIIIIAAApEIkJiNRI19EEAAAQQQQAABBBBAAAEEEEAAAQQQQAABBwIkZh3gsSsCCCCAAAIIIIAAAggggAACCCCAAAIIIBCJAInZSNTYBwEEEEAAAQQQQAABBBBAAAEEEEAAAQQQcCBAYtYBHrsigAACCCCAAAIIIIAAAggggAACCCCAAAKRCJCYjUSNfRBAAAEEEEAAAQQQQAABBBBAAAEEEEAAAQcCJGYd4LErAggggAACCCCAAAIIIIAAAggggAACCCAQiQCJ2UjU2AcBBBBAAAEEEEAAAQQQQAABBBBAAAEEEHAg8H80On1oBEpF/w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sp>
        <p:nvSpPr>
          <p:cNvPr id="5" name="AutoShape 4" descr="data:image/png;base64,iVBORw0KGgoAAAANSUhEUgAABWYAAANWCAYAAAB9GlUQAAAAAXNSR0IArs4c6QAAIABJREFUeF7s3Qd4VMXCxvE3CaETepXeRUAUEFFRQCyoIHIRpEsVpEmRDkoT6SJVOlJURKyIFxBEAaUpTZFepfcWIJB8z4x386XX3WR38z/P44Vk50z5zQFu3p2d8fHLUyVEXAgggAACCCCAAAIIIIAAAggggAACCCCAAAJJJuBDMJtk1jSEAAIIIIAAAggggAACCCCAAAIIIIAAAghYAYJZHgQ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EAAAQQQQAABBBBAAAEEEEAAAYJZngEEEEAAAQQQQAABBBBAAAEEEEAAAQQQQCCJBQhmkxic5hBAAAEEEIhOoEguf+XNmkqp/X114dpdHTh1R4F3QgBDAAEEEEAAAQQQQAABBBDwQgGCWS+cVIaEAAIIIOA5AvWrZFLDxwL0dPkMyprBL1LHN+8P1Ddbr2vOmks6e+We5wyMniKAAAIIIIAAAggggAACCMQoQDDLA4IAAggggEAyCDxTPoOGNc6pSsXSxan1e/ek4V+c17Cl5+JUnkIIIIAAAggggAACCCCAAALuLUAw697zQ+8QQAABBLxQoO8rOTS8cc4EjWzNrhtqPumkzly+m6D7o7rp3d7t1btzc6X2949XnWt+2aJnG3aJ1z358+bSqMFdlC5tGtVv1Tte90Ys3KxBbU0a+bbSpPHX6MkL9O7oGbHWt3LJJNWsVll/7Tus8k81jrH8jHH91bpJXf1z+pxe7zJEa9dvjbX++BbYue4TlSlZJMbbQkJCdPXaDf2197AmzvxUS7/9Mb7NOKV8Qryd0jCVIIAAAggggAACCCDgpQIEs146sQwLAQQQQMA9BYa+lkv962dPVOd2Hrml2iOO6YyTtjZIymB2xacT9cxTVZSQUNebg9m7d+8p8NbtKJ8LE2KnSvXvNheXr17TgBHT9NHHyxL1DCXkZoLZhKhxDwIIIIAAAggggAAC0QsQzPJ0IIAAAgggkEQCbzyTVVPa5XFKaz/uvKHnhh9zSl3RVeJYXerMFaOOOglm/1V3rJiNaQVvpozpNaxvR7Vs9KLM7/cePKpXWrytfYdcO//OCMJd+oBSOQIIIIAAAggggAACHi5AMOvhE0j3EUAAAQQ8Q6B4Hn/9+UFx+fk6r79DlpzTsKXnnVdhhJoIZpNuK4O4bK2wePpwNXy5lq7fCFT3QeM195NvXTb3UVXMitkk5aYxBBBAAAEEEEAAgRQgQDCbAiaZISKAAAIIJL/ArI559XqNLE7tiDkQrGCH/TpzxXn7zYbtYFyC2WerP6qeHZuq8kNl7GpOc127flMbNu/Q8AlztGnbbvs9R6jnKONoJ2Ig2aNDE1u2eNECSp8urS1mPuZ//OQZffbVKo2aNN/WH7bO5Nhj1uw927VtI5UoVlBpUvvL7AN76co1u0XDhI8+CR13bBMelxWzjjqG9u2gXm82tV9GtaduxD7duxess+cv6rOvV2nImJmhbmH75Ezv+LZfpWJZDezeWo8/8qB9dnx8fHQz8Jb+2ntIk2d/roVLV8TGx+sIIIAAAggggAACCHi0AMGsR08fnUcAAQQQ8ASBXJn9dHJmSZd0deAn5/T+l65ZNRtbMDu4Z1t179DEhmommDShmgnXzJ6o5teLl69q0Mjpdj/URvWe0dh3uylb1sw2yLx9J0h37gRp74EjerR2a2sz98PBalL/efn5+dow1uy56uvrYwNaU58JGhcv+0Gtug5N1mB2WN8Odtxp06QO7afps2Pce/YfUdvuw+MUzsY1mDXGyxd/oMcql7eub/YeFe4QsI/G9lfzhrXtAW7Gydg5+mTmZuv2PWrz1jB76JnjcqZ3fNt/vmZVTR/bT+YwOMezExIia2j6bQ47GzZulg25uRBAAAEEEEAAAQQQ8FYBgllvnVnGhQACCCDgNgKtambRzA55XdKfzfsD9diAIy6pO6Zgtl7t6po6uo9y5ciqE6fOaujYWZqz+Bvbjw4t62twr3b2NbPStXW3YVq7fqt9Lbo9Zju+/h+NHNhZ6dOl0Xcr16tr/7G2XnPVff5JjRvylooUzGe/16zjYK3ftD10FW5SrpgtWbSgvvx4jMyvP23YZkNiRz9HDuykLm0bKbV/Ks1c+JU69Rkd67zEFsyaQPaVF2qodZM6qlqpvA2qV/+8WbVf6xZad58uLTSwRxsbFG/cslO9h06yoXDYvWkzZkinpd+uUeM3Btj7nOmdkPYXTh1qw3qzf7GZ629++Dl0rj98r5cNbLfv3qcar3SIcqVvrLAUQAABBBBAAAEEEEDAAwQIZj1gkugiAggggIBnC0x7I6/aPe3cbQzCiqRv8rfu3A1xOlJMwawjWLty7br6Dp2sWYu+Dtd+l7YNNbxfR7sCMmxIGV0wO3P8ABvUnT1/SU07Doq02nT0O13t1gFmJWiXfmPsx9wTsuepo/34YIU9/KzGE5U0b9I7ypk9i8ZOXaTB708PV9Uv38xUhXIlbXAcNjyNrj1HMBuX/phVxOs2/m73lw278nXLyvl6qFwpuwXAa+0HhHvN1Dtn4iBrde7CZbtq9oc1v8qZ3glp3zEPJtyu1aBTuOGbuTbB8cnT5+1cr/zpt7jwUAYBBBBAAAEEEEAAAY8TIJj1uCmjwwgggAACniawclBB1SyXwWXdfuCtQ9p78rbT648umDUrMX9dMVelixfSr1t2qVrddlG27Qjs/ti1V5WfbWnLRBfMxtb5d3u3V+/OzXX7dlCyBrOVKpTRpzNGqHCBvDpy/JRmL/paC5Z8H7pqNrZxRHzdEcw6tm5wvJ4qlZ8Ntc1lwurvV2+wWxeYUDXs9dKzT2jGuAHKkS2zps9fZlefRrwa139Ok0e+rbRp0+j9ifM0bPzsWLsZV++Etv/lvDGq81w1uxr2y+/XaurcL7R1+1+x9osCCCCAAAIIIIAAAgh4kwDBrDfNJmNBAAEEEHBLgd9GFlalYulc1rcq/Y5o28FAp9cfXTDrWDV6X56cdvuC9j3fi7JtR/hmAkyzktMEb3ENZl+o9bjdLqDig6X1YNmSNgg1e82aIM8ZK2YjHjoW1QBmjOsvc6BV2BWzppz5fouGL8qEp+YyoaopY1bJfrLsv5HC05gmJrqtDEz4bbZ2eP21l+yevFHtEWvq7dT6Vb034E1rY1YTm/1lI16OfX/N3q3RzVdCvRPafqvGdfT+oM7KnjWz7a7j8LQ/du61Qe2iL35gCwOn/4mmQgQQQAABBBBAAAF3EyCYdbcZoT8IIIAAAl4n8MuwwqpaynXBbMW3D2vH0VtOd0tsMBtVsBlTMGtCULNdQekShUNDT8egTPhpgsXrNwKTPZg1fTKrd9u3qK8C+XLbfjkuEzDuO3RM/YZPCd03NSHBrOMexwFdZm/ZNb9sVYM2fcIFlo6VrebQr7hcYYNZZ3gnpv1nqz+qd3q1tcG72R837HXpyjVNm/dFpK0i4jJGyiCAAAIIIIAAAggg4CkCBLOeMlP0EwEEEEDAYwWW9Myv+lUyuaz/+dvv1+nLd51ef2KDWceK2QOHT6husx42sIwumH2jRX2NGNBRWQIy6fadIP1z6qwOHz1p7zErUcuUKqq3OzVz2lYGiVkxGxa6TMkiavTKs6pVrbIeKF1M5pAtc+09eFSvtHjb9j8xwaxZNWy2Tij/QAkFBd3V5Dmf6+13J4ZW+Xan5hrcq618fX3jvE2BudlZ3gltP6yJWR3c9D/P67kaVVWlYlm7f69Z5WtC+H7DJ9uAlgsBBBBAAAEEEEAAAW8UIJj1xlllTAgggAACbiUwqEFOvdMwh0v6dPLSXRV8Y79L6o5pj9kN382yYWl0e8yasG3tl9NVoWxJxWWPWcd+tCdOnVWHXiMjbQcwtG8H9XqzqdsFsxEDxulj+unVuk/rxs1boSt7ExPMmns7tKyvEf3fVOaAjPZArPY9R4T6NKjztKaO7qOsmTNp3qffqV2PEXF6FpzlndD2Y+pkt3av2bDZjDemrTLiNFAKIYAAAggggAACCCDgxgIEs248OdF1rV7t6vaHsKC7d/V6lyFau35rlEUdH1EsUayg3Z/OfAz0+MkzmrngS42evCDKe/LnzaURA95U7acfsz/kmcvs57dh8w4NnzAn0inZjkrMRzrbNX/FfqTT7LlnVjvtP3hMH876zP5QxYUAAgikZIHHS6fXuqGFXEKwYN0VtZpy0iV1RxfMmsYWTh2qRvWe0ZVr19V36GTNWvR1uD50adtQw/t1tHufhg0Mo1oxG3bP2jW/bNGzDbuEq8uEvMsXf6DHKpdP9j1m+3V7Xd07NFFwcLC6D5pg95QNe0V1aFZMkxPdHrMR7/nkoxFqUKem/fbyVRtUr2Uv+/uwAfj+Q8f1n1a9ZVYDR+xTrzeb2T1oJ838TL9s2q55k96R2SM4sd4JaX/N+q36aFw/Fbwvjz5eslyd+owO19+47mHskoeeShFAAAEEEEAAAQQQSEIBgtkkxHZGU8/XrKoJw3qoRNECkQ4jCVv/W+0ba1DPNna1iTkIxPwwZvZvM6HpnaAgLViyQm/0Cn9Yi/m45PSx/VTt0Qr2I4TmHrNXnjkV2nxtfuDrPmh8pFVM44a+ZT8Saeo34e+t23fsPWbPPRPqTpi+WEPHzXLG8KkDAQQQ8FiB30cXUfnCaZ3e/xdGHNfKHdedXq+pMKZg1vEmYa4cWWVWuQ4dOyv0jTizwnNwr3Yyr5k3BFt3Gxb6JqKjzr8PHFXV2q3svxMm3HOswD1z7qJ6D/nQHv5krqcee1gDu7fWk1UfDv13JTkP/zL/Ds/+YJBy58ymP/8+qK4Dxmndxt9tX83H8D8a009l7y+mw8dOqtmbg6N9Q9MxYXENZk1YOWfiIPsG6I2bgRo4cpomzVpiqzGrS3t3bmHfhN351371Gz5VK3/6zb5mVp/26drSzoWjT3/tPeRU7/i2v2nbbv301XQ9UaWCLl+9pvcmzNX46Yttf82zMGVUHzV6+Rn7/1eGj5+tUZM+dsnzTaUIIIAAAggggAACCCS3AMFscs9APNoP+4OuuS3iKdGOqsL+8LZn/xF17jva/tBofmAcPbiLXXF0+ep1+4Pv3E++De3BzPED7CnTZiWuWeXatf9Y+9qAt1qpR8emCsiUQat/3qzar3ULvcecqjz6na7KEpDRrqp9s/cou1LHHOgxflh3lS5eKNIP5fEYMkURQAABrxFo8VQWzemU16nj+XHnDT03POY9TBPTYEzBrKl3cM+2dvWoCdPMG3k3A2/ZN/Icb+hdvHxVg0ZO10cfLwv3b83rr71kvzZvAB44dFyvtR+g5g1fsHWZN/kcdZkyZsWtuY79c0bZsgQodWr/0L1UmzWorUkj31aaNP72kyDvjp4R63AdY0rMHrOT3++t1k3qyBy45ehrSIgS9KZkXINZM7Ax73ZT59avyt8/lXb+ud+6OfawNaFtk/rP2zdgHW/ImgPDopuLYX07ONU7vu2buRs1uIsNuB3Pgnlz18yvCZjNGP679lc17Tgo3GFnsU4wBRBAAAEEEEAAAQQQ8CABglkPmCzHaqFqjz5kf+AyH580h3xEF8xOGdVb7ZrV05VrN2y4GvZjluaQki/mjrYrbr9fvUF1m/e0Aia0XTx9uArlzxPu+w4exw+D128GhqvzmwXj9EKtx3X0xGk16TAw3Mogx2qqHNkya+bCryJ9VNED6OkiAggg4FSBL97Or5crO+8QsCp9j2jboUCn9jFsZbEFs6aseSNuQPdWKnd/cRvQmsu8+bdx8w69N3FepBWj5t+hj8b2V+WHyth/086ev2T3TP1u5XqZbXHat6hvV4WaT104tuD57KtVWvzFD1o2b4yKF8kf+u9UcgWzZow9OjSRCZiLFLrPhp/mMsH0rr8OaMjYWaErVmObnPgEs8Z39dIpqvjg/VEeBNbx9f/YT7A4tjAyoXFM2xE52zu+7Ztnp2fHpqpU4X775q8J9eOy7VJspryOAAIIIIAAAggggICnCBDMesBMOX4wNj9gbd+9T/sOHrP7+kUXzDoO9IjuQBazqsWsjD1y/JRdbbN1+19ynKpsQt/+I6ZqypzPw8nUeuoRzZ042K5smT5/mQ1nK1UoY0+KLlwgr5Z8vdoGsxEv8wNk9ccrhjv4xQPI6SICCCDgEoEcmfz08/DCKpk3daLrf+OjU5r94+VE10MFCCCAAAIIIIAAAggggAACySNAMJs87vFq9av5Y5UnVzZNnv25Fi5doRnj+ssc7BVVMGv2a1s4bajMIV7mQA2zr1/EK6qDSaaN6au2TV/W6bMX1KrbUK1etznSfY5VPY6DQhrXf06TR76tdOnSaOzURRr8/vRI98TU13ghUBgBBBDwEoESeVPr674FEhXOdp93WpO+v+QlIgwDAQQQQAABBBBAAAEEEEiZAgSzHjjvMYWdDeo8ramj+9g9Xx0rWyMOMaqPfn45b4zqPFct3CraiPdF3JfPscrWlDOHvoyZsiBOIbAHktNlBBBAwKkCWdL7aWr7PGr4WEC86j1xMUhvzT6jr7Zci9d9FEYAAQQQQAABBBBAAAEEEHA/AYJZ95uTWHsUUzAbl/32oioTl8NQIpaJauVtxM7HpUysA6YAAggg4KUCrzySSV1eyKYny/y7N2t015nLdzXzx8sa9eV5Bd4J8VINhoUAAggggAACCCCAAAIIpCwBglkPnG+CWQ+cNLqMAAIIxCBQOl9qPVU2g8oVTKv82VMpjb+Pzl29p/0nb+vXfYFavfMGfggggAACCCCAAAIIIIAAAl4mQDDrgROa0oLZKg+X9cBZossIIIAAAggggAACCCCAgPcKbPp9t/cOjpEhgAACSSRAMJtE0M5sJqZg9qVnn9CMcQOULUuAPpz1mXoP+TBS046tDFKn9tf7E+dp2PjZWjx9uBq+XEsHDp9Q3WY9tO/QsUj3ObYy2L3noCrUbKpOrV/VewPetOX6j5iqKXM+j3SPYyuDwMDb6txvjD5Z9t94UxDMxpuMGxBAAAEEEEAAAQQQQAABlwoQzLqUl8oRQCCFCBDMeuBExxTMPlGlghZOG6r8eXPp4yXL1brbsGjD0tu3g9Sl3xgtXLpC08b0VdumL+v02Qtq1W2oVq/bHOm+nes+UZmSRbTmly16tmEXNa7/nCaPfFvp0qXR2KmLNPj96ZHuiamvHkhPlxFAAAEEEEAAAQQQQAABBBBAAAEEEHCKAMGsUxiTtpLYws4tK+froXKl9OuWXapWt12kzjlWxx45fkqvtR+grdv/0tudmmtwr7YKDg6OcvWrYyVujmyZNX3+MnXtP1aVKpTRpzNGqHCBvFry9Wo16TAwUlu/fDNTVSuX0x+79qrysy2TForWEEAAAQQQQAABBBBAAAEEEEAAAQQQcFMBglk3nZiYuhVbMDtlVG+1a1ZPV67dsAFq2O0DzIrXL+aOVomiBfT96g2q27ynbapKxbJ2O4NC+fOE+76jH2Pe7abOrV/V9ZuB4er8ZsE4vVDrcR09cdoGs5u2/f8+Q/VqV9fU0X1kwtyZC79Spz6jPVCbLiOAAAIIIIAAAggggAACCCCAAAIIIOB8AYJZ55u6vMbYgtkaT1TSnImDVCBfbv194Kh6DJqglT/9ZsPX0YO76LHK5XXl2nX1HTpZsxZ9HdrfmeMHqEXDFxV0967mffqd+g2frGvXb2rAW63Uo2NTZQ7IGLqNgeOmVo3raPQ7XZUlIKM2btmp3kMn2XD22eqPavyw7ipdvJD+OX1Or3cZorXrt7rchgYQQAABBBBAAAEEEEAAAQQQQAABBBDwBAGCWU+YpQh9jC2YNcUH92yr7h2aKFPG9Lp3L1iBt24rbZrUSpXKT3eCgrRgyQq90eu9cDWb1bSzPxikShXul4+Pj70nJCRE6dKmsV/vP3Rc3QeN1w9rfg1330dj+6t5w9pK7e+vu3fv6dbtO/YePz9fG+xOmL5YQ8fN8kBpuowAAggggAACCCCAAAIIIIAAAggggIBrBAhmXePq0lrjEsyaDrRuUldd2zZSiWIFlSb1v6Hp8ZNnNHPBlxo9eUGUfTSHho0Y8KZqP/2YsmbOZMuYcHXD5h0aPmFOuK0KwlbQu3NztWv+il2la8Lf23eCtP/gMX046zPNWfyNSz2oHAEEEEAAAQQQQAABBBBAAAEEEEAAAU8TIJj1tBmjvwgggAACCCCAAAIIIIAAAggggAACCCDg8QIEsx4/hQwAAQQQQAABBBBAAAEEEEAAAQQQQAABBDxNgGDW02aM/iKAAAIIIIAAAggggAACCCCAAAIIIICAxwsQzHr8FDIABBBAAAEEEEAAAQQQQAABBBBAAAEEEPA0AYJZT5sx+osAAggggAACCCCAAAIIIIAAAggggAACHi9AMOvxU8gAEEAAAQQQQAABBBBAAAEEEEAAAQQQQMDTBAhmPW3G6C8CCCCAAAIIIIAAAggggAACCCCAAAIIeLwAwazHTyEDQAABBBBAAAEEEEAAAQQQcJZAiCSf+FZmbjKXvTFBNcS3RcojgAACCHiBAMGsF0wiQ0AAAQQQQAABBBBAAAEEEIhBIIaslBiVJwcBBBBAILkECGaTS552EUAAAQQQQAABBBBAAAEEnCDwv2g13glrvG+If1+ToIn4d4o7EEAAAQTcRYBg1l1mgn4ggAACCCCAAAIIIIAAAggggAACCCCAQIoRIJhNMVPNQBFAAAEE3F0gY9Z8SheQQ35+/rp184quXTiue0G33b3b9A8BBBBAAAG3EWjdpK66tm2kEsUKKk1qf927F6yz5y/qs69XaciYmbp2/WaUfW3WoLY6t3lVZUoVVfp0aRUSEmLLbti8Q8MnzNGmbbujvK9HhyZ6/bWXVKxIAdueue/SlWta8eNGDRgxVSdOnXUbGzqCAAIIIOB+AgSz7jcn9AgBBBBAIAUJFHyghgqXr6U8xR5RmnSZIo38/PE/dWLPz9q/7Rvdun4pBckwVAQQQAABBGIWiLhLwJyJg9Sk/vNKlcov0o0mMN26fY/avDVMf+07HO71IX3ekAlY06VNE2WDJlzt0GukVqz5NdyhYDG1Zyra9dcBNe04KFJ7zCsCCCCAAAIOAYJZngUEEEAAAQSSQSBv8Sp66Jk3lD1/mTi1HhIcrF1rZ2vHmtlxKk8hBBBAAAEEUpLA4F5t1btzC6VNk9oO26yUDbx1W35+vqGBqwlnl367Ro3fGBBKU692dU0d3Ue5cmS13zNlbgbeko+Pj73P/GqubTv2qFaDN3XteqD9ukvbhhrer6MypE8XY3vLV21QvZa9UtJUMFYEEEAAgXgIEMzGA4uiCCCAAAIIOEOgXPWWqvBMxwRVdfrgFq1f8o4Cr19M0P1R3fRu7/bq3bm5Uvv7x6vONb9s0bMNu8Trnvx5c2nU4C72h936rXrH696Ihc3HTieNfFtp0vhr9OQFenf0jFjrW7lkkmpWq2xXL5V/qnGM5WeM6y/zkdh/Tp/T612GaO36rbHWH98CO9d9ojIli8T5tsT2JTp/h6UNG/qN0cKlK+Lcp+QuGJ85Te6+0j4CCLhGIFPG9Fr75XRVKFvSNnD56jW7bcGkWUtk/t77eMoQPVn1IfvamXMX7arZH9b8ar9eOHWoGtV7xgawd4KCNH7aYg0cOU2mzqWzR6lmtUr2tRs3A9V/xFRNmfO5ve+nr6briSoV7O+vXL2uAe9N1fT5y+zf6YumDVO5MsXta2fPX1L7niP03cr1EgeBueYBoFYEEEDAgwUIZj148ug6AggggIDnCVR4poPKVX89UR2/dGq/Vs/rpltOCmeTMphd8elEPfNUFSUk1I2IRjAb/8coOn+C2fhbcgcCCLiPwEvPPqEZ4waErnqN+G9Mp9av6r0Bb9rVrXfv3tOHsz5T7yEf2gFsX7NIZe8vZn9/4PAJ1W3WQ/sOHbNft2z0oiYM66GATBns1x8vWa7W3YbZQHbhtKE29DXXr1t2qVrddqEgYf9dNWHv2KmLNPj96e7DTYSQAAAgAElEQVQDRk8QQAABBNxGgGDWbaaCjiCAAAIIeLtAyUfqq8rLiVsl6jA6dWCLVs+N32rV+Po6ViImdpVm2HYddRLM/qviWDEblxW88Z2/qMo7098Z/XFGHayYdYYidSDgoQL/W4HqeHPJrHI115zF36h9z/dCB1XrqUc0d+Jg5c2dw37v2//+oldef1s1nqikeZPe0X15ctrv/7Rhm2o16BR6X8TXHf92RWzPEdg6boytPx6qTbcRQAABBFwgQDDrAlSqRAABBBBAIKJApuz59fJbS+Tj6+s0nB2rZ2rnWtftOUswm3RbGRDMJvyPBcFswu24EwFvEYi4YjbiCtaIwawjYI0ueHW4RHzd8Xd1bMFrxNed8Wakt8wV40AAAQQQCC9AMMsTgQACCCCAQBIIVK0/UMUrvuTUlsyBYF+Mesmp+82G7WBcgtlnqz+qnh2bqvJDZex+fOa6dv2mNmzeoeET5mjTtt32exF/SHW0EzGQNKdim7LFixZQ+nRpbTHzsdPjJ8/os69WadSk+bb+sHUmxx6zZu/Zrm0bqUSxgkqT2t8eFnPpyjW7RcOEjz4JHXdsE57YFbPmY7QjBryp2k8/pqyZM9l9EG/fCdLBw8c179PvNH764jj5R7WVQdjv9Rg8QbWefEQvPvOEMmZIZw/VOXj0hMZOWWhXpnV/o7E6tWmoAvlyy9fXR5evXtfSb3+0HxV2zJfDwtT7Rov6eqB0UfvMmD6b+s6ev6jvV2/UsHGzZE5AD3uZcu+83U6v1XtWuXNmsy+dOnNBE6YvsmOPbt/g+DxPps64esY2r7yOAAJJK2D+jtjw3SyVKVXUNnzr9h0t+Px7jRg/R8WK5Newvh1UtVK50IO8CGaTdn5oDQEEEEAgegGCWZ4OBBBAAAEEXCyQNmNWvdrPNYcpbV81Tbt+mu+SEcQWzA7u2VbdOzSx4VpUp1hfvHxVg0ZO10cfL7MHq4x9t5uyZc1sg0wTHt65E6S9B47o0dqtbf/nfjhYTeo/b0/QNmGsOU3bhHwmoHWEd4uX/aBWXYeGCxuTOpg1P+CbcZuTvx39dJz6bfq5Z/8Rte0+PE7hbGKC2bAHzBh/42UCTnOwWqpUfvYQm8mzP7fhaGz+MQWzZmznLlxWofx57LzdvXs3dE7MHH+5/Cc1bfC8/FOlsn0wLqZ90xfz8d52PUaEPp9h7RwnppsXTZ9NO2Yca37ZqgZt+oQGuhEP4DF9CAq6a+8JuntXp86cV5GC+SId6Bbf5yk+ni75A0elCCCQKIHBvdqqd+cW9u+g2C6C2diEeB0BBBBAIKkECGaTSpp2EEAAAQRSrEDxinVUtf4Al4z//PE/tWJ6G5fUHVMwW692dU0d3ccetGJWNw4dO8uunDRXh5b1NbhXO/uaWelqDkpZu36rfS26PU47vv4fjRzYWenTpbEnV3ftPzZ01WTd55/UuCFv2fDNtNWs42Ct37Q9dBVuUgazJYsW1Jcfj5H51exFaEJix+rOkQM7qUvbRkrtn0ozF36lTn1GxzoviQlm3xvQya5UvREYGHr6uGmwSsWy+mhMP3uYzdETp9Wkw8DQkDg6/5iCWROMmhD125U/660B4+14e73ZTIN6trEBrQlT9x06rh6DJmjlT7/Z9meOH2BPJg97kM7zNatq9geD7IpX8zHjXkMmhvbL3DPpvV56uHxpe7p5535j9Mmy/1q/D9/rZVfYmitsH8xzMXpwVxUvkt++Fnb1dUKep4R4xjrBFEAAgSQVmDamr5q/+kKkcNZ8oiFD+rRK7e//798l0ewxG3HLAbYySNLpozEEEEAgRQoQzKbIaWfQCCCAAAJJKfBovb4qUbmey5pcNLiagu8FOb3+mILZhVOH2lWYV65dV9+hkzVr0dfh2u/StqGG9+toVzWGDSmjCwZNkGfqO3v+kpp2HBRptenod7rarQPMiswu/cZo4dIViQpm44MV9vAzxw/pObNnifKU7V++makK5Ura4Lj2a91ibcYRzMZaULIrYEdPXqB3R8+wxWeM+3cP3L8PHFXV2q3CbRlgTiA3q1ON16D3p4eG5gkNZrfv3qcar3QI14bjJHMTeJgg3RGkmr6ZMNUE9GZLgzd7j7LbGphTyju3eVXBwSHqNmBcuPLmHsep6f7+qULH6QjCSxUrpI1bdurFJm+F60Pj+s/Ztsw2DmGD2YQ8TwnxjMu8UQYBBJJW4KnHHrZ/N5YtXVS3bwdpzfqtun7jpgZ0b23/TQoODtb0+cvs31vsMZu0c0NrCCCAAAKRBQhmeSoQQAABBBBwscAzrSYpT/HKLmvlmwmNdOX8UafXH10wa1ZQ/rpirkoXL2RXPlar2y7KtresnK+HypXSH7v2qvKzLW2Z6ILB2DpvQr3enZvbH7KTM5itVKGMPp0xQoUL5NWR46c0e9HXWrDk+0h7osY2HsfriQlmHeHn3Xv3tOLHjZq54Cv9sObXGJtOaDAb8YTzsHMZ1cFlUc1XbCaOVbthV0Cb4HXyyLeVLl2aKINwU6cJw6tWLhdpK4OY2ouqfwnxjG1MvI4AAu4h8M2CcXqh1uO2M9dvBKrfsMmaNv+LSMGs+SRErQadQjsdXXAbcd90s22L+XSI44r5cLAQST7uAUMvEEAAAQSSXYBgNtmngA4ggAACCHi7wAsd5yh7/jIuG+b3U1vpwj97nF5/dMFs2B9UowrsHB35ct4Y1Xmumg0wX2s/QFu3/xXnYNb8AG1WS1Z8sLQeLFvSBqHmY/PmIClnBLNRhYkRAR0rKMOumDVlzPdbNHzR7qNqLrPPrCljVsmaVaOxhaNh20nMVgZmHszKUGNjLrOlgPHZs++wvlqxzvYl4iFaCQlmo9sqwlFXQoNZ038zx488/IDK3V9MxYsUsPsVm31jHSuDB/Voo77dXrf7ETvmPeI8zZk4yM5HTHMal+cpIZ5O/0NHhQgg4HQBsxXKiAEdlSUgk6074icAHKv/zWtht18xX7ds9KImDOuhgEwZ7L2OAPaJKhW0cNpQe2CguSK+Sel488dsnWA+7TB26iINfn+608dGhQgggAACni9AMOv5c8gIEEAAAQTcXOD59jOVs1A5l/Xyu0ktdOn0PqfXn9hgNqpgM6YVs+ajp2a7gtIlCoeGno5BmfDTHA5lVjoldzBr+mRW77ZvUV8F8uW2/XJc/+63ekz9hk/RNz/8HOucJCaYNZWbvVkHdm+tao8+pIwZ0oVr72bgLX2ybKV6vftB6Mf/kzuYfbb6o3qnV1sbtkc8oMfsY2sOewsbzMZl5a3jOYsYzMb3eUqIZ6wTTAEEEEg2AbPPdc83m6n+izXsmz7munX7jkZP/tjui+64HFvzmMMbTYg6adYS9Rk6yd6zdPYo1axWyR5AabaGMfeNmbLA3vrTV9NlAlpzmb2xzWsTZ35q99deNG2YypUpbl8zhyQ6tnRhrWyyPQ40jAACCLitAMGs204NHUMAAQQQ8BaBp5qMVMEHarhsOEvff1GB1y44vf7EBrOOFbNhVyBFFwyGXdF0+06Q/jl1VoePnrQhp1mJWqZUUb3dqZnTtjJIzIrZsNDmB/BGrzyrWtUq64HSxULD0b0Hj+qVFm/b/sd0JTaYDVu3+dh/3eeeVJWKD+i+PLlsYBwUdFcTPvpE/UdMsUWTM5g1h39NH9vPrjAzQfvpcxd09Pgp7T1wVL9t221X/I4f2l1hV+g6VsyacXQfNF5zP/k2EmdUwWxCnqeIFcfF0+l/6KgQAQQSLfDVfLN3bEX7KQsTqDou8+bP4mU/2EMbw15hD7M03zd/F5k3tsy9Zk9aRx3bduyx2xyYTyaYy7GXeob0/74pZuo34a35u9fc56hr+aoNqtey1/+aJJpN9ARTAQIIIOBlAgSzXjahDAcBBBBAwP0EHqzZRuWfjnof1sT29ubV8/pi1EuJrSbK+2PaY3bDd7NsWBrdHrNmpdHaL6erQtmScdpj1rEfrfnofYdeIyNtBzC0bwf1erOp2wWzYeHMmKeP6adX6z6tGzdvRfvR+7D3ODOYDVtv3eef1JT3eytv7hwKe8p4cgazjqD+8tVrGjBimj76eFm4565V4zr2I8OpU///4V8N6jytqaP7KCBjBn046zP1HvJhpGd19dIpqv54xXBbGSTkeYrpD1F0ni75g0elCCCQKAHH33NhKzGB6exF3+itgeOirHtInzfUo0OT0EA1YqHo/m0yW6k0qf98pE95OO7f9dcBe6CleTPw34tgNlGTy80IIICAFwoQzHrhpDIkBBBAAAH3EshV6EE91/4jl3Tq4B/fa+PS8Kt/nNVQdMGsqd/x0c8r166r79DJmrXo63DNOlYSmRVL8z79Tu16jLCvRxUMht2zNmyI6KjQBJ7LF3+gxyqXT/Y9Zvt1e13dOzSxp3p3HzTB7uMa9orLR+/Dlk9MMPvbijl2le7a9VtVt3nPSNPuqNtdgtnYxvrJRyPUoE7NcFsZhA34I+4LaQYcdqWbYxV0Qp+nhHg6688a9SCAgPMEHP/OmE9fnD57Qb/89oemzftCm7btjrERc2BX5zav2jcdzb9djn27N2zeoeET5oTeHxIihVmIawPd1197ScWKFFCa1P72vktXrtlDGQeMmBpmr29CWefNMjUhgAAC3iNAMOs9c8lIEEAAAQTcWOClzguUNW8Jp/fwx3lv6eT+35xeb9gQNeLhVxEDMbOSyOytZw4CM1eHlvU1uFc75cqRVcdPnrEnVZvwMGydfx84qqq1W9mg1YRvjhW4Z85dtKsiF33xgy3/1GMP2z1Un6z6sP14aHIf/mU+jj/7g0HKnTOb/vz7oLoOGKd1G3+3fTX7vX40pp/K3l9Mh4+dVLM3B8caBMQWVsY0sY5w3IQPU+cu1bBxs0I/YjtyYCd1adtI/qlS2ZWpXfuPjdbfvOA4Qdz8Pq57+Mb38C9HeTOH7384T6MmfWz7ZLaDGNSzrV6u/aQcB+U4Dv8yrw/u1Va9O7ewY1m1bpNdUW2eObNf7fhh3VW6eCFbjyOYTejzlBBPl/zBo1IEEEgigYQGpfG/L/53JBEBzSCAAAIIJLsAwWyyTwEdQAABBBBICQLFHnpRjzUY5NShnjqwRavndnFqnWEri2nFrA3Mera1q0dNEBbVnnzmwJNBI6eH+8j6zPED7Moic5mPlh44dFyvtR+g5g1fsHWZA6EcdZkyZtWSuY79c0bZsgQodWp/vT9xnoaNnx0aJobdkzQ2jJjCxIj3RnV4mSkz+f3eat2kjg0RHX01K6jMnoKO8HjC9MUaOu7/D5eJrl+OYDa2fjteNwfTOEJLszJ06qg+KlG0gH3ZBLR37gTZj9Savpi+bd2+R23eGhb6Mdro/B95+AFNGvm2rcdVwWzYfV9N38z8BweHhLqZlW2m79mzZrYrsDu+/X4oy9wPB9uPCxtfsz+tOcDHjNEcFmb2gjR7PIbdN3hY3w7xfp4S4hnXeaMcAgi4WsC9o0/37p2r54b6EUAAAQRiEiCY5flAAAEEEEAgiQSqNx2lAmWeclpry6e20sV/9jitvogVxRbMmvJm1eKA7q1U7v7ioadeX756XRs379B7E+dFWjFqVkd+NLa/Kj9UxoZwZ89fUvueI/TdyvXq3bm52reorwL5cocGcGbF7WdfrdLiL37QsnljVLxIfn2/eoP96L5jlWdSB7Nm3I6PrhYpdF/onoQmIDT7CQ4ZO0srf4rbKubEBLOmH2aVbvc3GsuEilkCMlk3cwDN2fMX9dnXqzRkzMzQVbSmfHT+5l5XB7Om/dZN6qpr20YqXaKwnX9HX79fvdGu+DXbGVStXE5RbVsQ8fm4fiNQy1ettyFty0YvhgtmTVvxfZ4S4umyP3xUjAAC8RdwYfppq3Zh/fEfLHcggAACCHiLAMGst8wk40AAAQQQcHuBNOmz6PkOMxSQvWCi+/rbV+9p/5Z/tw7gQgABBBBAAIH/CSQyQPVL5Sc/Xz9b2Z07d+LHmsi249cYpRFAAAEEvEGAYNYbZpExIIAAAgh4jEBAjgKq0WJcosLZLcvH6++NSzxmzHQUAQQQQAABTxEwq/kDMmW026ZcvXbdU7pNPxFAAAEEPFSAYNZDJ45uI4AAAgh4rkDqtJlU5eU+Kly+VrwGcePqWW35dryO//VTvO6jMAIIIIAAAgjETYBgNm5OlEIAAQQQcI4AwaxzHKkFAQQQQACBeAsULFNdpR9rpNxFHorx3sDrF7V/y1favW6+7gXdjnc73IAAAggggAACcRMgmI2bE6UQQAABBJwjQDDrHEdqQQABBBBAIMECmXMUUu6iFZU1b3GlD8glv1T+unXjsq6eP6Zzx3bp1IHNCa6bGxFAAAEEEEAg7gIEs3G3oiQCCCCAQOIFCGYTb0gNCCCAAAIIIIAAAggggAACXiBAMOsFk8gQEEAAAQ8SIJj1oMmiqwgggAACCCCAAAIIIIAAAq4TIJh1nS01I4AAAghEFiCY5alAAAEEEEAAAQQQQAABBBBAQBLBLI8BAggggEBSChDMJqU2bSGAAAIIIIAAAggggAACCLitAMGs204NHUMAAQS8UoBg1iunlUEhgAACCCCAAAIIIIAAAgjEV4BgNr5ilEcAAQQQSIwAwWxi9LgXAQQQQAABBBBAAAEEEEDAawQIZr1mKhkIAggg4BECBLMeMU10EgEEEEAAAQQQQACBlCUQIskniYaclG0l0ZBoJoECBLMJhOM2BBBAAIEECRDMJoiNmxBAAAEEEEAAAQQQQMBTBQhiPXXmXN9vglnXG9MCAggggMD/CxDM8jQggAACCCCAAAIIIIBAMgrEMyaNZ/HwA0vUzcloRNNJJUAwm1TStIMAAgggYAQIZnkOEEAAAQQQQAABBBBAIBkEEhaSJuyuZBgeTXqkAMGsR04bnUYAAQQ8VoBg1mOnjo4jgAACCCCAAAIIIOA9AlUqltXA7q31+CMPKlPG9PLx8dHtO0E6cvyk5n/6nUZPXhBpsJ1av6r3BrypDOnTxQix5pcterZhl3BlmjWorc5tXlWZUkWVPl1ahYSE6Nr1m9qweYeGT5ijTdt2ew8uI4mzAMFsnKkoiAACCCDgBAGCWScgUgUCCCCAAAIIIIAAAgjEQyDCstc3WtTXsH4dlC1LQJSV3LsXrP+u/VVNOw6y4anjerd3e/Xu3Fyp/f3jFcwO6fOGenRoonRp00R534lTZ9Wh10j9sObXeAyKot4gQDDrDbPIGBBAAAHPESCY9Zy5oqcIIIAAAggggAACCHiFwL+57L//W7JoQX358RiVKlYodGyBt27LhLEmOPXz87XfN98bPn62Rk2ab+8z14xx/dW6SV37+7t379kyUV3rNv6uei172Zfq1a6uqaP7KFeOrPZrs1L2ZuAtu0LXtGd+Nde2HXtUq0EnGwSzfYJXPHZxGgTBbJyYKIQAAggg4CQBglknQVINAggggAACCCCAAAIIxF8g4nYEv23dpdfaD5BZtTq8X0f16NgkdEXsqnWb9Pxr3f4Xy0pfzhujOs9Vs43+te+wyj/VONYOLJw6VI3qPWMD2DtBQRo/bbEGjpxmt09YOnuUalarZF+7cTNQ/UdM1ZQ5n8daJwW8R4Bg1nvmkpEggAACniBAMOsJs0QfEUAAAQQQQAABBBDwUoGw2xGYVa8fzvpMvYd8aNayqsYTlTVv0ju6L0/OKMPXlUsmqWa1yva1nzZssytcY7u2r1mksvcXs8UOHD6hus16aN+hY/brlo1e1IRhPRSQKYP9+uMly9W627DYquR1LxIgmPWiyWQoCCCAgAcIEMx6wCTRRQQQQAABBBBAAAEEvFXg7U7NNbhXW7uNQHBwsKbPX6au/cfa4dZ66hHNnThYeXPnsF9HDF93rvtEZUoWsa+Z1bS1X+sWI1ONJyqFC3oj1hfx9agODfPWeUjp4/JLlUY5CpRR5hwFlClzNgXdua2LZ4/r8ukDun75dErnYfwIIIAAAi4SIJh1ESzVIoAAAggggAACCCCAQAwC/9u4tUrFsjLbCxQpmM8WNlsY9Bk6SRs27dAHI3qozrNP2n1mzbYDoycv0LujZ9hylSqU0aczRqhwgbz2678PHFXunNmUJSCj/fry1ev68efNGjp2lt3mwFyxBa8RX4/r9gjMs+cK5Cv5qEpUrqeCZapHO4jLZw7qyM6V+vvXpQq6fcNzB0vPEUAAAQTcToBg1u2mhA4hgAACCCCAAAIIIJCyBN5oUV/D+nVQtiwBUQ7cHAT237W/qmnHQfYwrqhC1ujE9h86ru6DxuuHNb8SzKasxyrG0aYPyKFKL/ZQobI146xyJ/Ca/lg5Tfs2L4vzPRREAAEEEEAgJgGCWZ4PBBBAAAEEEEAAAQQQSFYBc/DW+4M6q0XDF+2WBhGvPfuPqOfgD/Tfn34LPfjLHOA1cURP5ciWxRa/cvW6Tpw8Ix9fX7uKNn26tPb7ISEhWr5qg+q17EUwm6yz7D6N5yxYXtUaD1eGgFwJ6tS+zV9q09ejEnQvNyGAAAIIIBBWgGCW5wEBBBBAAAEEEEAAAQSSVOB/uxjYNk0ou3T2KNWsVkk+Pj42SA28dVvBwSE2pDXbGJjrzLmLdouDhUtXhOtr/Rdr6KFypfTJsv+GblnwfM2qmj62n/Ln/Td4++f0Ob3eZYj9fdjDxCLuIctWBkn6GCRLYzkKPKBarSbJP036RLV/8Pfl2vgFB8MlCpGbEUAAAQREMMtDgAACCCCAAAIIIIAAAkkrECaZfW9AJ3V/o7H8/VPJbFnw2der1KnPKLtlgdniYMSAjsoSkMn2b9uOParVoFPodgYxdXrx9OFq+HItW8TU1aXfGBvQEswm7VS7U2upUqfTi53mKyBHQad0a+ePM7VjzWyn1EUlCCCAAAIpU4BgNmXOO6NGAAEEEEAAAQQQQCCZBMKul5VWfDpRzzxVxfbl1JnzatVtqFav2yxHqdVLp6j64xXt62fPX1L7niP03cr1sfZ9xrj+at2kri3nODhs3cbfwwWzP23YZoNexxXb4WCxNkoBtxZ4pE4vlXq0gVP7+P201rpw4i+n1kllCCCAAAIpR4BgNuXMNSNFAAEEEEAAAQQQQMDtBFYumaSa1SpHCmYdHQ37umPlq9nOYNG0YXqh1uO22OWr19R94AR9teKn0PF9OW+M6jxXzX4d9r7taxap7P3F7PcPHD6hus16aN+hY/brlo1e1IRhPRSQKYP9+uMly9W6m+Pj6uEDZbeDpEMxCgRkL6iXeyxxutKxP9dq3eJ+Tq+XChFAAAEEUoYAwWzKmGdGiQACCCCAAAIIIICA2wiEjTjDbjkQcSuDVo3raOTATqEHfJ04dVbNOg7W+k3bFXYLBLMv7ZpftqpBmz5RboFw5PgpvdZ+gLZu/0sLpw6VOTjM7GdrVtJOmrXE7l0bca9bs8/t0LGzNGbKArdxoyMJF3jwmTdUvnqrhFcQw51fjn1F1y+dckndVIoAAggg4N0CBLPePb+MDgEEEEAAAQQQQAABtxZo2/RlvT+4c+g+stEd/mW+v3zVetVr+bYdT5WKZW3IWqRgvtDxmTD17t179tCwVKn87PdN2GtWvrbrMcJ+Xa92dU0d3Ue5cmS1X5t6bwbeskGtuc/8aq747Gfr1sB0zgq81PljZc1b0iUam74erX2bl7mkbipFAAEEEPBuAYJZ755fRocAAggggAACCCCAgFsKhF01+9HY/mresLZS+/tH2VcTnu7664BdLfvX/sOhZZr+53mNGPCm8ufNFe19q3/erIZt+4U7MGxInzfUo0MTG8RGdZmVuR16jdQPa34N8zJbGbjlgxSHTqXyT6vG7/7/NhdxuCVeRQ5s/Ua/fvlevO6hMAIIIIAAAkaAYJbnAAEEEEAAAQQQQAABBJJdoFmD2urc5lWVLlFEGdKntStXzerXf06f05ffr9WQMTPDhauODpcpWUS9u7SwB4jlyJZFfn6+9r7jJ89o5oIvNXpy1FsRONorU6qo0qdLa1fOmr1oN2zeoeET5mjTtt3/NkEem+zPRkI7kCp1OmXKnl85C5ZTlbq9E1pNrPedOrBFq+d2ibUcBRBAAAEEEIgoQDDLM4EAAggggAACCCCAAAIpQCChCWtC70sBpMk8RB9fP2XMkkcZsuZTpqz5/v01233KlC2fMmTLp7TpsyRJuH7u6C79MKNdMmvQPAIIIICAJwoQzHrirNFnBBBAAAEEEEAAAQRSqAAxacqb+Mw5CysgZ2FlzllQmbLlV8Zs9ylj1nzKmDWvW2CcPrhVq+Z0dou+0AkEEEAAAc8SIJj1rPmitwgggAACCCCAAAIIeKlAAiLXBNwSFzxbrYvqjkv7KbGMf5r0ypy7mDLnLKRM2Qooa+6iCshVSAHZC7o9x8E/vtfGpUPdvp90EAEEEEDA/QQIZt1vTugRAggggAACCCCAAAIIhAq4PiF1fQtMp0PArHTNlP1/wWvOQgrIUUhmRWzajFldgnTjymldv3hKWfOWVOq0GVzSxtblH2jPxk9dUjeVIoAAAgh4twDBrHfPL6NDAAEEEEAAAQQQQCDFCGTLklnykS5eupJixuyuA02XKbuy5C6mrGYVrP21qDLnLqpU/mmd2uU7t67p+sWTunbxH103/106ZX9/49I/un75tILv3bXtVXyhm8o83tipbTsq+3ZiY10+e9gldVMpAggggIB3CxDMevf8MjoEEEAAAQQQQAABBFKMAMFs0k91qtTplDVPCRvABuQqrGx5SypLnmJKky7AaZ25HXhVV88e1ZXzR3T1/LHQIPbGpZMyr8XlypavlF7sND8uReNV5tSBTVo9t1u87qEwAggggAACDgGCWZ4FBBBAAAEEEEAAAQQQ8AoBglnXTqM5bCtr3lLKlreETNCZNW8JZcic22mNXr1wQlfPHbGrT69fPK4r547p8ukDunPrulPaeKLhEBV58Dmn1OWoZPXcrjp1YLNT66QyBGAUKh0AACAASURBVBBAAIGUI0Awm3LmmpEigAACCCCAAAIIIODVAgSzTppeHx9lzlFQWfOZELakspsQNl8pp6yCNSHr1XNHdeXcEV07f0yXzx21YezVC8cVEnzPSQOIupoMAbn0YpePlSZ9Fqe0s2fjEm1dPt4pdVEJAggggEDKFCCYTZnzzqgRQAABBBBAAAEEEPA6AYLZ+E+pr18qZc5V9N/w1YSw95VSljwl5J86XfwrC3NH8L0gG8BeOnNQl04fsP+Z1a83r55LVL2Jvfm+Uo+rZotxia1G/+zdoDUf90x0PVSAAAIIIJCyBQhmU/b8M3oEEEAAAQQQQAABBLxGgGA29qnMmCWPshd4QDkKlFWuAmWV9b7S8vPzj/3GGErcuHpWl08dsCGsCV8vnTmgK2ePuHwFbEI7XbBMdT3V9P2E3q7je9Zp3aJ+CgkJTnAd3IgAAggggIARIJjlOUAAAQQQQAABBBBAAAGvECCYDT+NfqlSK4cjhC1YXjkKlVPaRH6M//KZg7p4ap8undynCyf36uKpvQq6dcPjnh+zR+4jdXoqZ8Hy8er7jjWztfPHmfG6h8IIIIAAAghEJ0Awy7OBAAIIIIAAAggggAACXiGQ0oPZgOwFlaNgWbsaNmeBB5QlT3H5+volaG7v3b1jV79eOLVXl/7ZZ3+9fGq/7t0LSlB97npTiUp1VaJyPWXPXybaLt65dU2Hd6zU3l8/t3vjciGAAAIIIOAsAYJZZ0lSDwIIIIAAAggggAACCCSrQEoLZrPkLqbcRR5S7iIP2//SZkjYoVZmxeul02YF7D5d/N8q2CtnDyskOOV8VN+G2gUeUKZs9ylV2gy6F3RbgVfP2b1xzx7dkazPNY0jgAACCHivAMGs984tI0MAAQQQQAABBBBAIEUJeHUw6+MjE8TmsUFsReUqUiFB2xKYfVGvnDmscyd269yxXTp/bLeunD8qhYSkqGeFwSKAAAIIIOAOAgSz7jAL9AEBBBBAAAEEEEAAAQQSLeBVwayPj7LmKfFvEFv0YeUqVEFp0meOt9GtG5d1/vhu+9+543/aX+/eCYx3PdyAAAIIIIAAAs4XIJh1vik1IoAAAggggAACCCCAQDIIeHowa4LX+0o9rnwlHlXeEo/Ee0VscPA9XT69X+eO/RvEmv+uXjiRDDNBkwgggAACCCAQFwGC2bgoUQYBBBBAAAEEEEAAAQTcXsDTglkfX1/lLPigDWLzl6pqV8jKxyfOzsH3gnT+xF86c/gPnTn8u84e2S5zaBcXAggggAACCHiGAMGsZ8wTvUQAAQQQQAABBBBAAIFYBDwhmE0fkEP3lXpC+Uo+qrxFK8s/bYY4z+u9e0G6cHy3Ttsg9g+dM0HsvaA4309BBBBAAAEEEHAvAYJZ95oPeoMAAggggAACCCCAAAIJFHDHYNbPz1+5ijxsg9j7SlZV5pyF4zw6s/rVbEdw+vDvNog9f3QnQWyc9SiIAAIIIICA+wsQzLr/HNFDBBBAAAEEEEAAAQQQiIOAuwSzqfzT6r7Sj6tQ2Zq6r+RjSpU6XRx6/2+RK+eO6J99v+rU/k06c2gbQWyc5SiIAAIIIICA5wkQzHrenNFjBBBAAAEEEEAAAQQQiEIgOYNZE77mv7+aCj1gwtiq8vNPE6c5Crp1Q6cObdHJfb/pn73rdfPq+TjdRyEEEEAAAQQQ8HwBglnPn0NGgAACCCCAAAIIIIAAApKSOpg1+8MWKF1NBR+oabcq8EuVOvZ5CAnRxVP77KrYk/s36dyxHQoJDo79PkoggAACCCCAgNcJEMx63ZQyIAQQQAABBBBAAAEEUqZAUgSzPr6+dnuCog/VVv77n5TZQza269aNyzp1YNO/q2L3bdTtm1diu4XXEUAAAQQQQCAFCBDMpoBJZogIIIAAAggggAACCKQEAVcGs1nzllSxh19QkfLPKW3GrLFymi0Jjv25Vkd3r9HZo9ulkJBY76EAAggggAACCKQsAYLZlDXfjBYBBBBAAAEEEEAAAa8RyJyjkAqWraFchSsoS+5iSh+Q047t5rVzunLmkM4c/kPH/1qny2cPJ2jMJoAtVuEFFX3oBWXJUyzWOm5ePadju00Y+6POHttJGBurGAUQQAABBBBI2QIEsyl7/hk9AggggAACCCCAAAIeJ5A5Z2GVr9lWhcvXilPfzarVnWtn6/Lpg7GWN/vEFniguoo99ILyFntEZuuCmK4bV878uzJ21xqdO76LMDZWYQoggAACCCCAgEOAYJZnAQEEEEAAAQQQQAABBDxGoETlenq0Xt8E9Xfzt2O097cvorw3Q+bcKvVYQ5WoWFep02WKsf6gO4E6tnuNDv6+XGeO/EEYm6DZ4CYEEEAAAQQQIJjlGUAAAQQQQAABBBBAAAGPEChX/XVVeKZDovq688dZ2rFmVmgduYtW1P2PNVT+UtViXh0bEqLTh3+3YazZquBe0O1E9YObEUAAAQQQQAABglmeAQQQQAABBBBAAAEEEHB7gZKVX1GVen2c0s+tyz/Q3aCbKv1oo1j3jr164YQO//G9Dmz7RuZALy4EEEAAAQQQQMBZAgSzzpKkHgQQQAABBBBAAAEEEHCJQObcxVS36yKn1u0jKSSaGoNu3dCRXT/q0B/LdfboDqe2S2UIIIAAAggggIBDgGCWZwEBBBBAAAEEEEAAAQTcWuCpJiNV8IEazu2jSWVNOhvmunLuiP7euEQH/1jOVgXO1aY2BBBAAAEEEIhCgGCWxwIBBBBAAAEEEEAAAQTcViBLnuKq02Wh6/oXEqJ/9v2qPRs/06kDm1zXDjUjgAACCCCAAAIRBAhmeSQQQAABBBBAAAEEEEDAbQXKP91WD9Zs65L+Xfjnb/3y6QBdu/iPS+qnUgQQQAABBBBAICYBglmeDwQQQAABBBBAAAEEEHBbgWfbTFHuohVd0r9zx3bqh4/au6RuKkUAAQQQQAABBGITIJiNTYjXEUAAAQQQQAABBBBAINkEGvT9Tuky5XBJ+7cDr2jJ8OdcUjeVIoAAAggggAACsQkQzMYmxOsIIIAAAggggAACCCCQbALNhm2Uj6+vy9pfMLCqFGJOAuNCAAEEEEAAAQSSVoBgNmm9aQ0BBBBAAAEEEEAAAQTiIUAwGw8siiKAAAIIIICARwkQzHrUdNFZBBBAAAEEEEAAAQRSlsB/+nyn9AEu2srg5hUtGcFWBinriWK0CCCAAAIIuI8Awaz7zAU9QQABBBBAAAEEEEAAgQgCz7SerDzFKrnE5ezRHfrvjDdcUjeVIoAAAggggAACsQkQzMYmxOsIIIAAAggggAACCCCQbAIP1myr8k+3dUn7u36ap+2rprukbipFAAEEEEAAAQRiEyCYjU2I1xFAAAEEEEAAAQQQQCBZBPz8/FXphW4q+WgDl7S/fEpLXTy51yV1UykCCCCAAAIIIBCbAMFsbEK8jgACCCCAAAIIIIAAAkkuUKDMk6r0wlvKmDWfFCLJx7ldOL5nnX5a2Me5lVIbAggggAACCCAQDwGC2XhgURQBBBBAAAEEEEAAAQRcK5AmXYAe+88g5b+/mksb+m5yc106td+lbVA5AggggAACCCAQkwDBLM8HAggggAACCCCAAAIIuIVAvpJV9XiDd5Q2Q5ZI/blz67pSp83olH5u+nq09m1e5pS6qAQBBBBAAAEEEEioAMFsQuW4DwEEEEAAAQQQQAABBJwi4J8mvR6p00tFH3ohUn3B9+7q798+147VM1T60QZ66LlOiWrTHPZlDv3iQgABBBBAAAEEkluAYDa5Z4D2EUAAAQQQQAABBBBIwQK5izysJxoOVfqAHJEUrpw5pHWfDtSVs4dCXytesY6qvNxHvn6p4qcWEqJNX4/Svi1fxe8+SiOAAAIIIIAAAi4SIJh1ESzVIoAAAggggAACCCCAQPQCfv5pVLF2N5WqUj9SoZDgYO3++WPtXDNLZsVsxCsgRwGVq9FGRSs8HyfiIztWaufa2bpy7micylMIAQQQQAABBBBICgGC2aRQpg0EEEAAAQQQQAABBBAIFchR4AFVazRcGbPmjaRy9cIJ/fLpQF08+XesYpmy36eCZWooV+EKypK7qNIH5LT33Lx6XlfOHtbZI3/o2J/rdPXCsVjrogACCCCAAAIIIJDUAgSzSS1OewgggAACCCCAAAIIpFABXz9/VXi2g8o83lg+Pr7hFEJCgrVn42favnKa7t29k0KFGDYCCCCAAAIIpCQBgtmUNNuMFQEEEEAAAQQQQACBZBLImreEqr02XJlzFIrUg+uXTumXzwbq/PE/k6l3NIsAAggggAACCCS9AMFs0pvTIgIIIIAAAggggAACKUbAx9dP5Wu0Vtnqr8vX1y/8uENCtHfzl9q2YqLuBd1OMSYMFAEEEEAAAQQQMAIEszwHCCCAAAIIIIAAAggg4BIBs+dr9aajlD1/mUj1m31g1y8ZrDOHf3dJ21SKAAIIIIAAAgi4uwDBrLvPEP1DAAEEEEAAAQQQQMADBfKVrKonGg5RmnQBkXp/YNt32rp8vIJu3/TAkdFlBBBAAAEEEEDAOQIEs85xpBYEEEAAAQQQQAABBBAwH8nz9VWFZzqqbLVmko9POJPA6xe14fN3dOrAFqwQQAABBBBAAIEUL0Awm+IfAQAQQAABBBBAAAEEEHCOQLpM2fVU4/eVs1C5SBWaMPaXTwfoduBV5zRGLQgggAACCCCAgIcLEMx6+ATSfQQQQAABBBBAAAEE3EEgb/HKeqLhMKXNkCVcd0KCg7XjxxnatW6+FBLiDl2lDwgggAACCCCAgFsIEMy6xTTQCQQQQAABBBBAAAEEPFPAx8dX5Wu2UbkarWR+H/YKvHZB6z7pq3NHd3nm4Og1AggggAACCCDgQgGCWRfiUjUCCCCAAAIIIIAAAt4sYFbHPtl4pHIXeSjSMM3WBeuXDNKtG5e9mYCxIYAAAggggAACCRYgmE0wHTcigAACCCCAAAIIIJByBcw+smY/WbOvbNgrJCRYO9fM1s61c9i6IOU+HowcAQQQQAABBOIgQDAbBySKIIAAAggggAACCCCAwP8EfHxU7qmWevDp9vLxDb91gVkd+/Mn/XTm8B9wIYAAAggggAACCMQiQDDLI4IAAggggAACCCCAAAJxEkiTLkDVXhshc9BXxMuEsb98NlBmX1kuBBBAAAEEEEAAgdgFCGZjN6IEAggggAACCCCAAAIpXiBL7mKq2XK8MmTOHc7CbF2w66d52vnjLJnfcyGAAAIIIIAAAgjETYBgNm5OlEIAAQQQQAABBBBAIMUKFCjzpJ5oOFSp/NOGMzBbF5gDvsxBX1wIIIAAAggggAAC8RMgmI2fF6URQAABBBBAAAEEEEhRAuVrtNaDT7eTfHzCjfvc0V1a90lfti5IUU8Dg0UAAQQQQAABZwoQzDpTk7oQQAABBBBAAAEEEPASAb9UqVWt0XCZ1bLhrpAQ7Vr3sXb8+JFCgtm6wEumm2EggAACCCCAQDIIEMwmAzpNIoAAAggggAACCCDgzgLpA3KoZovxypq3ZLhu3g26pZ8/6a9/9m505+7TNwQQQAABBBBAwCMECGY9YproJAIIIIAAAggggAACSSOQPX8Z1Ww+TmkzZg3X4I0rZ7Rmfg9dPnMwaTpCKwgggAACCCCAgJcLEMx6+QQzPAQQQAABBBBAAAEE4ipQ5MHn9Nh/BsrXzz/cLWY/2bULe+n2zStxrYpyCCCAAAIIIIAAArEIEMzyiCCAAAIIIIAAAgggkMIFfHx89XDtLirzeONIEge2faffvhqpkOB7KVyJ4SOAAAIIIIAAAs4VIJh1rie1IYAAAggggAACCCDgUQL+aTPoqcbvK2/xyuH6bQ722rZiovZs/MyjxkNnEUAAAQQQQAABTxEgmPWUmaKfCCCAAAIIIIAAAgg4WSAge37VaPmBzK9hr6BbN+zWBWcO/+HkFqkOAQQQQAABBBBAwCFAMMuzgAACCCCAAAIIIIBAChQwK2TNSlmzYjbsdfXCCa2d/5bMr1wIIIAAAggggAACrhMgmHWdLTUjgAACCCCAAAIIIOCWAmYv2Yef7yIfX99w/Tt1YIvWfdJXZsUsFwIIIIAAAggggIBrBQhmXetL7QgggAACCCCAAAIIuJVA1foDVbziS5H6tGfjp9q6/AO36iudQQABBBBAAAEEvFmAYNabZ5exIYAAAggggAACCCDwP4HUaTOqRotxylXowXAmwcH3tHHpUB3e8V+sEEAAAQQQQAABBJJQgGA2CbFpCgEEEEAAAQQQQACB5BDIkDmParX5UAHZC4Zr/vbNK/aQr3NHdyVHt2gTAQQQQAABBBBI0QIEsyl6+hk8AggggAACCCCAgLcLZL/vftVsOUFpM2QJN9QrZw7px/nddePKGW8nYHwIIIAAAggggIBbChDMuuW00CkEEEAAAQQQQAABBBIvkL/0E3qy8XvyS5U6XGWnD23T2gW9dPdOYOIboQYEEEAAAQQQQACBBAkQzCaIjZsQQAABBBBAAAEEEHBvgZJV6qtKnbclH59wHT30x/fauGy4QoKD3XsA9A4BBBBAAAEEEPByAYJZL59ghocAAggggAACCCCQ8gQqvtBNZR5vHH7gISH6Y+VU7f55QcoDYcQIIIAAAggggIAbChDMuuGk0CUEEEAAAQQQQAABBBIi4OuXSk80HKJCZZ8Od/u9u3e0/rPBOvbXTwmplnsQQAABBBBAAAEEXCBAMOsCVKpEAAEEEEAAAQQQQCCpBVKnzajqzcYod5GHwjV9O/CqfpzbTRf+2ZPUXaI9BBBAAAEEEEAAgRgECGZ5PBBAAAEEEEAAAQQQ8HCBDAG59HSbScqco1C4kdy4elarZnXUtQv/ePgI6T4CCCCAAAIIIOB9AgSz3jenjAgBBBBAAAEEEEAgBQmYMPaZtlOVLlP2cKO+cuaQVs3tosBrF1KQBkNFAAEEEEAAAQQ8R4Bg1nPmip4igAACCCCAAAIIIBBOIEfBcnq65QSZbQzCXmcO/6G1C3oq6PZNxBBAAAEEEEAAAQTcVIBg1k0nhm4hgAACCCCAAAIIIBCTQL6SVVW92Wj5+fmHK3Z0949av+QdBd+7CyACCCCAAAIIIICAGwsQzLrx5NA1BBBAAAEEEEAAAQSiEihesY4efaWffHx8w7385/pF+n3FJNAQQAABBBBAAAEEPECAYNYDJokuIoAAAggggAACCCDgEChfs40efLpdJJBN34zWvk3LgEIAAQQQQAABBBDwEAGCWQ+ZKLqJAAIIIIAAAgggkMIFfHz0aL2+KlHp5XAQZssCs3WB2cKACwEEEEAAAQQQQMBzBAhmPWeu6CkCCCCAAAIIIIBAChXw9Uulao2Gq+AD1cMJ3A26pTXzu8sc9sWFAAIIIIAAAggg4FkCBLOeNV/0FgEEEEAAAQQQQCCFCaRKnU41mo9VnqIVw438duBVrZrdWZdO7UthIgwXAQQQQAABBBDwDgGCWe+YR0aBAAIIIIAAAggg4IUCqdNm0rNtpyhr3pLhRnfjyhmtnt1JVy+c8MJRMyQEEEAAAQQQQCBlCBDMpox5ZpQIIIAAAggggAACHiaQLlMOPdNmijLnLBSu51fOHdWq2Z0UeO28h42I7iKAAAIIIIAAAgiEFSCY5XlAAAEEEEAAAQQQQMDNBAKy51etNlOUIXPucD27cOIvrZ7bTXduXXOzHtMdBBBAAAEEEEAAgfgKEMzGV4zyCCCAAAIIIIAAAgi4UMBsW/BM60lKkz5zuFZOHdiktQt7617QbRe2TtUIIIAAAggggAACSSVAMJtU0rSDAAIIIIAAAggggEAsAjkLlletVhNlDvwKex3ZuUrrP39XIcH3MEQAAQQQQAABBBDwEgGCWS+ZSIaBAAIIIIAAAggg4NkCeYtXUY0WY+Xn5x9uIH//+rm2LB8vhYR49gDpPQIIIIAAAggggEA4AYJZL3sgajxRSfMmvaP78uSM08jmLP5G7Xu+F1r2l29mqmrlctHee+36TXXpN0YLl64IV6Z35+Zq1/wVFciXW6lS+en2nSDtP3hMH876TKYNLgQQQAABBBBAAIHoBQqXf0aPv/qufH39whXavmq6dv00DzoEEEAAAQQQQAABLxQgmPWySY1PMHvvXrCmzPlcPQZPsAqVKpTRpzNGqHCBvPEKZscNfUtvtKivtGlS6+7de7p1+47SpU0jPz9fmSB3wvTFGjpulpdJMxwEEEAAAQQQQMA5AiUqvaxH6/WVfHz+v8KQEP321fvav/Vr5zRCLQgggAACCCCAAAJuJ0Aw63ZT4toOPV+zqqaP7WdX1K75ZasatOljw1NzNajztKaO7mND1aFjZ2nMlAWxdqZV4zoa/U7X/2PvzuNsLP8/jr/PbMa+71uEyleoCJFsQypFpRKy71vWsm+hrMm+UyQRWsXYKhJRyE+F7DvZmX3m97jvmmlujNnOOXOW1/37o6+Z+76u6/O8zvfx6/t2nc+tbFkyaeuOPerc7z3tP3BEdWtU1sSRPfVgiaI6cfqcWvcYqU1bdiY6HjcggAACCCCAAALeJFCuVluVrd3WUnJ0dJR+WDpQx/dv9iYKakUAAQQQQAABBLxOgGDWi7a8VPEi5onYsv8rqSPHT6tZ5yHavmtfnMDgXm30do+Wunrthtr3HqWv1m1JVOeLjybomTpVdezkWb3ecZBlvIb1a5hBb64cWTVn8Wp1eWtsouNxAwIIIIAAAggg4BUCNpt5StY4LRv/iooI06bF/XTm0HavYKBIBBBAAAEEEEDAmwUIZr1o9+dMHKg3XnlWoWFhGjRmhqbM/dRS/Yxxb6tt0xf019FTer5ZLx04fPyeOvFbH3z6+XozmL39Wr9immpUfUy//vanKtZt4UXalIoAAggggAACCNxdwGbzUbVXhsvoKxv/igi7peD5XfX3yf3QIYAAAggggAACCHiBAMGsF2yyUWLs6dXcObPp6+CtatiiT4Ih6vfbftWZcxf1bFA1ZcqY3uwb+8fBo3e8yKvJi/U0dUxfpU+fTuOnL9GQd2feMebsCQPU+vXndersBbXsNpx2Bl7yeaNMBBBAAAEEELi7gI+vn556/V0VerCa5YawW1e1bl5nXTn7F3QIIIAAAggggAACXiJAMOslGx3bcuD8xctmH9jVa6w9yzJnyqBtaxaYPWFv3gox+8waL/GKiYlRhvSBstls5p/nf/yFug8Yb6r17dJcQ/r80xMtoZ60w/q1V7+uzRUWFqFu/cdp8Yo1XiJOmQgggAACCCCAgFXALyC9ajYfr3zFH7P84ubVc1o/r4uu/X0SMgQQQAABBBBAAAEvEiCY9YLNNk62fjC6j/mCrmWrg83esrdfz9WtptkTBipPruxmj9mJM5Zo1PsLzNtebRik4f06qESxQubvBo6erpmLViopoWtS7vGCLaBEBBBAAAEEvEsgRpLttpLv9jMvUgkIzKw6rSYrZ6HSlqqNMHbdnI4KuX7RizQoFQEEEEAAAQQQQMAQIJj1gs9B7GnZcxcuqc2bI/Xtxm13VG20Gxj5dkezdcEHc5Zp8G1tCWJbIRjB7Zbtu1WjYUenBbOVHi3jBbtEiQgggAACCLipQEyMrt24qSMnzig0NMwxRaQi1E3n769SJYqa3wBKq8s3MLMKV39LAZnzWZYQdvWkTn4/XlHhN9JqacyLAAIIpFhg+y//vUg6xYPwIAIIIODlAgSzHv4BqFmtghZOGaqC+XLrm/Vb9Xzz3imueN2nU1TryYo6eea8mnUaojpPPZ5omwJ7nJglmE3xlvEgAggggAACDhUwWh5d+Puyjh4/oxgZ6WnCVyqyVXPk2w/gJqewYkUKKk/ObJItNaMkZ8b/7vXLkEOFq/eTf8ZclgFCLx/Rye8nKDoyNGUD8xQCCCCQxgIEs2m8AUyPAAIeIUAw6xHbmHARowd2Uc8OTRQZFZVgH9ikEtz+Iq/SpYpp9MDO5uMDRk3XtPnL7xgqNpgNCQlT1/7jtHTl2qROx30IIIAAAggg4GYCRs/6Ti1f0msN66r4fYWUMUOgTp+7qBbdhmvzlp1mNc1erq8pY/rKuDcpV3hEhMZO/UjDxs42b+/SurH57x8ZM6S/5+Mbf/hZdV/plpQpHHZPlpyFVLfdTKXPbA1lzx7epY0f9lJUhINOGDusIgZGAAEEEEAAAQQQsKcAwaw9NV1wrNhTroeOnNTzzXrpwOHjCa6yQvnSZo9Z42Tt3a75kwfrjVee1amzF9Sy23Dly5NTU8f0Vfr06TR++hINua39gTHG7WHupn//R5kLUrEkBBBAAAEEEEiFQNOXntaQPu1UvGgB86WhsZfx7w32DGZj/9I3wN/fpYPZbPlKqG6baUqXIatlncf/b7N+WDZI0VGRqdDmUQQQQAABBBBAAAFPECCY9YRdTKAGI2j9ZPYo3Vc4v75c+4MateybYLWrFo5Tg3pP6sy5i2rVY4TWf7fjjnt/+GKOqlR8WPv/PKyqz7XVAyXuixv/08/X6/WOgxJ85tff/lTFui08WJvSEEAAAQQQ8F6BDm+8qFEDOylblsxxCEabg5DQMJ04fU4deo/Rlu2/mg0JjJeKjh/WQ5kyJnxiNiDAX+kC/gle//kL4WHatGWX+efYv/Q1/nNkZJQ5x92u7378RQ1b9EmTTclVuIzqtJws/8CMlvn/+uVr/bjyHSnm3m0f0mTRTIoAAggggAACCCDgdAGCWaeTO2/CFq8+q0kjeykwMCDBE62xq4lteWD8eer85eo7bLJloR1bvKhRAzorS+aMWrY6WM06DzF/H/tisWMnz5rB7PZd/zWAj31hWK4cWTVn8Wp1eWus84pnJgQQQAABBBBwioDRz974Vk3hAnnN+YxAdscv/6dx0xZr9ZrNyV5DpcfK6OOZ76hooXzmWMa/dzTtPCSux2zsXyYbA+8/cERln2qS7Dkc+UCe+8qboayvfzrLDUTSBgAAIABJREFUNH9sW66fv5rgyKkZGwEEEEAAAQQQQMDNBAhm3WzDkrPcEW93VJ/OTRUWFqFu/cdp8Yo1CT5u9Iv9bMFYlSxeWFev3dDEGUs06v0F5v1GKGt8NdFoc2CcemndY6RiWxK0atJAY4d2V7YsmfTjz3vVb8QUM5ytW6OyJo7sqQdLFI1rfUAbg+TsHvcigAACCCDgqgLWV3Etnj7CPAVrtC+IiorWxyu/VavuI+5cfBLf4DXtvX5q16yhfHx8dPnqdXUfMN7Soz62TZMxweatu1Tn5S4uA1WgVBXVaDZWvr7WNgt71s/W3k3zXWadLAQBBBBAAAEEEEDANQQIZl1jHxyyiuT2dzVCVuNUrBHAxn790FhY+sB05v/YOn/xsgaOnq4FS7+0rHfW+AFq/kp9Gb3ejK8UhoaFm8/4+vro+o1bmjTzY42YMNchNTIoAggggAACCKSdQPy2ScYq/vzrmBq90feePe3vtdr4f1Fs3Ldl+27VeKGj0QEh7tr73VIZ9xlX8HfbVf+1HmkHEG/momVqq9qrI+Tj4/vfT2NitP3LcTqwfaVLrJFFIIAAAggggAACCLiWAMGsa+2HXVez5pPJCnqqkpLy4q/YiY2vDw7q2VpVHy8X97ZkI1zdumOP3pk039KqIP5i+3VtrnbNG5lfY/Tz81VYeIQO/nVcH8xdpvkff2HXuhgMAQQQQAABBFxDoEvrxho9sLMyZkhv/qXuZ19tNP9doFyZUgpMF2D+he0fB49a/33gHidnY1sr+fv7mb1j35k4T+9N+TCu2NuD4D8OHVPe3DnMb+4Y15VrN7Th+x0aMX6u2ebAWVeJxxqoSqMBUryXnhl9ZLcsH6Yje9Y6axnMgwACCCCAAAIIIOBmAgSzbrZhLBcBBBBAAAEEEHAVAaOdUfe2r5p/KWsEs0YrA+M/334Zf8k7duqHGjN5ofVX8ULaUsWL6NO5Y1TmofvNe3bvO6CajTqa376JvYx+tgunDFXBfLnvSXDw8An1HDxR327c5nCqh554TRWefdMyT3R0lLYsG6Jj+zY4fH4mQAABBBBAAAEEEHBfAYJZ9907Vo4AAggggAACCKSpQGzbpPiLML41Ex4eoYAAf6UL+K/X6pHjp82Xh8a+KNTIZI0rtkvB291baFCvNuZJ24iISE2atVQDRk1T/AO2Ri/byaN6K1eObOazRl/8k6fPyebjo/sK51eG9IHmz42Q+OvgrWrYoo9DfcrWbqtytdpa5oiKitDmxf10+oDjQ2GHFsfgCCCAAAIIIIAAAg4XIJh1ODETIIAAAggggAACnikQP5g1wlDjZVzGi79Onjkvoz3SrHH9407AhkdEaOzUjzRs7Ow4jNjQNXOmDFq/YpoeK/eQ+btjJ8/q9Y6DEmyh9OKzNfXIww+YLwWLbVnwdK0qmjm+vwrlz2OOcersBbXsNjzuhaWyRLyp3w/jlKxxWjb+FRkeog2Leur80d2pn4AREEAAAQQQQAABBDxegGDW47eYAhFAAAEEEEAAAccIxA9mjZYD3fqP0+IVa+Im69uluYb0aWu+FNS4jL7z7XuPvmMxnVq+pDGDuipTxn961S5bHWyerjWue7SkvWOcj2e+o1deqGP+/G7rsYuCzWb2kzX6ysa/wkOvK3heN106/YddpmEQBBBAAAEEEEAAAc8XIJj1/D2mQgQQQAABBBBAwL4C/6alH4zuo44tXpSPj49u3grRgFHTNW3+8ri5mr1cX1PG9I17oWhCwezm1TNVrVJ587lzFy6pzZsjU9QfNn5QfLcTuqlFsNl89ORrI1W0TG3LUKE3Lit4XmddOe+8F46lthaeRwABBBBAAAEEEEh7AYLZtN8DVoAAAggggAACCLilQPwTsdHR0Zq5aKW6DxgfV0v8vrHGSdi5Sz5Xp77vWo7BNnmxnoyAN3vWzOZz36zfqueb976rx5IZI/VMnarm765cu66egyZp9ZrNcfeuWjhODeo9af45/onZ5Jy6TWgjfHz9VP210SpcurrllptXz2rdnM66cfm0W+4hi0YAAQQQQAABBBBIOwGC2bSzZ2YEEEAAAQQQQMD9BOKlnBXKl5YRlt5/X0GzDqO3bMc+Y8zTrrf3mL1xM0T935mqGQs/s9T8xUcT4sLWhO6JfWD0wC7q2aGJ/P39zJYHG3/YqZfbvGWGsB3eeFGjBnZStiz/BLxHT5zRa+0Haufu/ak29vX1V60WE5Xv/oqWsa5dPKHgeZ1069rFVM/BAAgggAACCCCAAALeJ0Aw6317TsUIIIAAAggggIDdBN7p30m9Or2uAH9/c8zIyCiFhIYpIMBf6QL++Zlx/fjzXj37+ptmiBp7NaxfQ9PHvqU8ubKbP9q974BqNupouSf+8Voj7F08fYSKFSkQN4YxlzGn0cfWz8/X/HlUVLQ+/PRrtes1KtV1+gWkV+0Wk5Tnvn9aLcReV84e0rp5XRR262qq52AABBBAAAEEEEAAAe8UIJj1zn2nagQQQAABBBBAwC4CmTNl0NR3++nVF4LigtHbBz54+IR6Dp54R99YI2R9tWGQbDabQsPC9c7EeXr3g0XWx2/rQ9D0pac1amBnFcqf567rN07Srv9+h15p2/+2gDf55QYEZlZQmynKUeBBy8MXT+zT+oU9FBF6M/mD8gQCCCCAAAIIIIAAAv8KEMzyUUAAAQQQQAABBBBItUCvjq+r5WvP6f5ihc2Tssap1fMXL+mb9T9q5IS5ZpuD+FfNahW0cMpQFcyX2/zxn38dU6M3+urA4eOJrqV0qWLq1+0NBT1VSblyZJOvr495avbE6XOa89EqjZ36UaJjJHZDugxZVbfdTGXLU8xy69m/ftbGj/ooKiIssSH4PQIIIIAAAggggAAC9xQgmOUDggACCCCAAAIIIOAcAXu8hcsJK82QJZfqtJmmrLmKWmY78ft32rz4LSesgCkQQAABBBBAAAEEvEGAYNYbdpkaEUAAAQQQQAABNxJIy/w2Y9Z8qtdhpox/xr+O7FmrrcuHKyYm2o0kWSoCCCCAAAIIIICAKwsQzLry7rA2BBBAAAEEEEDAbQTuFafaMWq141C302bJVVhBbWbIODEb//pz+0rt+HKcFGNMzoUAAggggAACCCCAgH0ECGbt48goCCCAAAIIIIAAAv8KODA7dZhxtnwlVLfNNBm9ZeNfv//4iXZ+/b7D5mVgBBBAAAEEEEAAAe8VIJj13r2ncgQQQAABBBBAwGUEsmTOKD8/P127flORkZFOXVeOAg+aoax/YEbLvHs3zdee9bOduhYmQwABBBBAAAEEEPAeAYJZ79lrKkUAAQQQQAABBFxWIK2C2Tz3lVftFpPkF5DeYmOckjVOy3IhgAACCCCAAAIIIOAoAYJZR8kyLgIIIIAAAggggECSBdIimM13f0XVajFRvr7+/60zJkbbVo3WoV1fJnnt3IgAAggggAACCCCAQEoECGZTosYzCCCAAAIIIIAAAnYVcHYwW7h0dVV/bbR8fP3i6oiJidbW5cN1ZM9au9bGYAgggAACCCCAAAII3E2AYJbPBQIIIIAAAggggECaCzgzmC1Wrp6qNh4qm80nru7o6Ch9v7S/Tuz/Ps0tWAACCCCAAAIIIICAdwgQzHrHPlMlAggggAACCCDg0gLOCmZLPNZAVRoNkGy2OI+oqAhtXtxPpw9sc2kjFocAAggggAACCCDgWQIEs561n1SDAAIIIIAAAgi4pYAzgtmHnnhNFZ590+ITGR6iDYt66vzR3W7pxqIRQAABBBBAAAEE3FeAYNZ9946VI4AAAggggAACHiPg6GC2XO12KlurjcUrIvSm1s3rokun//AYRwpBAAEEEEAAAQQQcB8Bgln32StWigACCCCAAAIIeKyAI4NZ45SscVo2/hV266oZyl45e8hjTSkMAQQQQAABBBBAwLUFCGZde39YHQIIIIAAAggg4BUCDglmbTazn6zRVzb+devaRQXP66RrF094hS1FIoAAAggggAACCLimAMGsa+4Lq0IAAQQQQAABBLxKwN7BrM3HV0++OkJFy9S2ON64fFrr5nTWzatnvcqXYhFAAAEEEEAAAQRcT4Bg1vX2hBUhgAACCCCAAAJeJ2DPYNbH1081mo1TwVJVLI7GCdm1c9or9MZlr/OlYAQQQAABBBBAAAHXEyCYdb09YUUIIIAAAggggIDXCdgrmPX1T6dazccr3/0VLYZGL1mjp6zRW5YLAQQQQAABBBBAAAFXECCYdYVdYA0IIIAAAggggICXC9gjmPUPzKg6LScrV+EyFs2LJ/Zp/cIeigi96eXKlI8AAggggAACCCDgSgIEs660G6wFAQQQQAABBBDwUoHUBrPpMmRV3TbTlC1fCYvg+aO7zVA2KiLMS2UpGwEEEEAAAQQQQMBVBQhmXXVnWBcCCCCAAAIIIOBFAqkJZjNkyaWgNjOUJVdhi9ipA9v03eJ+ioqK8CJJSkUAAQQQQAABBBBwFwGCWXfZKdaJAAIIIIAAAgh4sEBKg9lM2Quobrvpypg1n0Xn2L4N+mHZEMVER3mwGqUhgAACCCCAAAIIuLMAwaw77x5rRwABBBBAAAEEPEQgJcFstjzFFNRmugIzZbcoHNr1pbatGi3FxHiIDmUggAACCCCAAAIIeKIAwawn7io1IYAAAggggAACbiaQ3GA2R4EHFdRmigICM1sq/f3HT7Tz6/fdrHqWiwACCCCAAAIIIOCNAgSz3rjr1IwAAggggAACCLiYQHKC2Tz3lVftFpPkF5DeUsWe4Fnau3mBi1XGchBAAAEEEEAAAQQQuLsAwSyfDAQQQAABBBBAAAGnCxgnXe97uI7ylaig7PlKKXPOArLZfBR285qu/X1M54//ppO/b9H5o79a1lagVBXVaDZWvr7+//08JkbbvxynA9tXOr0OJkQAAQQQQAABBBBAIKUCBLMpleM5BBBAAAEEEEAAgWQL+PoFqFyd9ipdtYlsPr6JPn/h+G/6bfNCnfpzq4qUrqEnm4yST7znYmKitXX5cB3ZszbRsbgBAQQQQAABBBBAAAFXEiCYdaXdYC0IIIAAAggggIAHC+Qt9ogqNxqoLDkLJbvKMwe3K3+JxyWbLe7Z6KhIff/JAJ3Y/32yx+MBBBBAAAEEEEAAAQTSWoBgNq13gPkRQAABBBBAAAEvECj00JOq2Wyc3SqNigjThg976dzhXXYbk4EQQAABBBBAAAEEEHCmAMGsM7WZCwEEEEAAAQQQ8EKBnAVL65nO8+1WeUTYLQXP76q/T+6325gMhAACCCCAAAIIIICAswUIZp0tznwIIIAAAggggICXCTzTab5yFiptt6p3r5+l3zYtsNt4DIQAAggggAACCCCAQFoIEMymhTpzIoAAAggggAACXiLw0BOvqsKzPe1a7c0rZ7VyXEO7jslgCCCAAAIIIIAAAgg4W4Bg1tnizIcAAggggAACCHiRwPM9P1XWXEXsXvG2VaN1aOcXdh+XARFAAAEEEEAAAQQQcJYAwayzpJkHAQQQQAABBBDwMoHcRcrq6Q6zHVL16QM/acOiNx0yNoMigAACCCCAAAIIIOAMAYJZZygzBwIIIIAAAggg4IUCZZ56Q4/U7eyQyqMiw/Tx0KccMjaDIoAAAggggAACCCDgDAGCWWcoMwcCCCCAAAIIIOCFAlVfHqLijzzjsMo/n9RY1y6ecNj4DIwAAggggAACCCCAgCMFCGYdqcvYCCCAAAIIIICAFwvUaTVF+UtUdJjAt7M76MKxPQ4bn4ERQAABBBBAAAEEEHCkAMGsI3UZGwEEEEAAAQQQ8GIBglkv3nxKRwABBBBAAAEEEEhUgGA2USJuQAABBBBAAAEEEEiJAK0MUqLGMwgggAACCCCAAALeIkAw6y07TZ0IIIAAAggggICTBcpUb65H6nVxyKyREWFaOoyXfzkEl0ERQAABBBBAAAEEnCJAMOsUZiZBAAEEEEAAAQS8TyB30Yf1dPs5Din81IFt2riop0PGZlAEEEAAAQQQQAABBJwhQDDrDGXmQAABBBBAAAEEvFTg+Z7LlDVXUbtXv23VKB3a+aXdx2VABBBAAAEEEEAAAQScJUAw6yxp5kEAAQQQQAABBLxQ4MEqjVXxud52rfzGlTNaNa6RXcdkMAQQQAABBBBAAAEEnC1AMOtsceZDAAEEEEAAAQS8SMAvIL1efvtr+afLYLeqf1wxUn/9+rXdxmMgBBBAAAEEEEAAAQTSQoBgNi3UmRMBBBBAAAEEEPACgYDAzKrbdpqy5y9lt2oP7Fil7Z+/Z7fxGAgBBBBAAAEEEEAAgbQSIJhNK3nmRQABBBBAAAEEPFggMFN21W07U1lz26+/7NG9wfph2WAPVqM0BBBAAAEEEEAAAW8SIJj1pt2mVgQQQAABBBBAwAkCmbLnV1Cb6TL+Gf+68fcpxShGmXMWSvYq9m9dql3fTE72czyAAAIIIIAAAggggICrChDMuurOsC4EEEAAAQQQQMANBYwTssZJWePEbPzr75P7FTy/q6Iiw1WuTgeVrvqafHz9E63w/LE92rd5oU4d2JbovdyAAAIIIIAAAggggIA7CRDMutNusVYEEEAAAQQQQMCFBYxeskZPWaO3bPzr7OFd2vhhL0VFhMX92D8wo+4rU0f57q+o7AVKKnP2ArLZfBV664qu/31c54/9plN/bJERzHIhgAACCCCAAAIIIOCJAgSznrir1IQAAggggAACCDhZIHeRsqrTarL8AtJbZj75xxZ99/Hbio6KdPKKmA4BBBBAAAEEEEAAAdcWIJh17f1hdQgggAACCCCAgMsL5C9RSTXfGC/f21oT/PXL19q2cpRiYqJdvgYWiAACCCCAAAIIIICAswUIZp0tznwIIIAAAggggIAHCRQpXUNPNhklHx9fS1V/bFuun7+a4EGVUgoCCCCAAAIIIIAAAvYVIJi1ryejIYAAAggggAACXiNQ4rEGqtJogGSzWWres2GO9m6c5zUOFIoAAggggAACCCCAQEoECGZTosYzCCCAAAIIIICAlws89MRrqvDsm1aFmBj9tPpdHdz5uZfrUD4CCCCAAAIIIIAAAokLEMwmbsQdCCCAAAIIIIAAAvEEytVpr7I1W1tMjD6yWz4dqqN7g7FCAAEEEEAAAQQQQACBJAgQzCYBiVsQQAABBBBAAAEE/hF4/Pl+eqDSixaO6KhIff/JAJ3Y/z1MCCCAAAIIIIAAAgggkEQBgtkkQnEbAggggAACCCDg1QI2m9lP1ugrG/+KigjTxo/66OxfP3s1D8UjgAACCCCAAAIIIJBcAYLZ5IpxPwIIIIAAAggg4GUCNh9fPfnqCBUtU9tSeWR4iILnd9PFE/u8TIRyEUAAAQQQQAABBBBIvQDBbOoNGQEBBBBAAAEEEPBYAR9fP9VoNk4FS1Wx1Bgeel3B87rp0uk/PLZ2CkMAAQQQQAABBBBAwJECBLOO1GVsBBBAAAEEEEDAjQV8/dOpVvPxynd/RUsVoTcuK3heZ105f8SNq2PpCCCAAAIIIIAAAgikrQDBbNr6MzsCCCCAAAIIIOCSAv6BGVWn5WTlKlzGsr5b1y5q7ez2unH5tEuum0UhgAACCCCAAAIIIOAuAgSz7rJTrBMBBBBAAAEEEHCSQEBgZtVrN0PZ8pWwzGiEsevmdNbNq2edtBKmQQABBBBAAAEEEEDAcwUIZj13b6kMAQQQQAABBBBItkBgpuwKajNd2fIUszxrtC0w2hcYbQy4EEAAAQQQQAABBBBAIPUCBLOpN2QEBBBAAAEEEEDAIwQyZMmleu1nK1P2AtZQ9uwhrZ3TScYLv7gQQAABBBBAAAEEEEDAPgIEs/ZxZBQEEEAAAQQQQMCtBYwwtm676cqYNZ+ljosn9mn9wh6KCL3p1vWxeAQQQAABBBBAAAEEXE2AYNbVdoT1IIAAAggggAACThbIkquw6rWbLaONQfzr7F8/a+NHfRQVEebkFTEdAggggAACCCCAAAKeL0Aw6/l7TIUIIIAAAggggECCAkYv2brtZipdhqyWe04d2KbNi/sqOioSPQQQQAABBBBAAAEEEHCAAMGsA1AZEgEEEEAAAQQQcAeBHAUeVFCbKQoIzGxZ7on93+u7pf0VEx3lDmWwRgQQQAABBBBAAAEE3FKAYNYtt41FI4AAAggggAACqRPIVbiMglpPkV9AestAx/Zt0A+fDFZMTHTqJuBpBBBAAAEEEEAAAQQQuKcAwSwfEAQQQAABBBBAwMsE8txXXnVaTpavfzpL5Yd2faltq0ZLMTFeJkK5CCCAAAIIIIAAAgg4X4Bg1vnmzIgAAggggAACCKSZQIFSVVSj2Vj5+vpb1vDn9pXa8cXYNFsXEyOAAAIIIIAAAggg4G0CBLPetuPUiwACCCCAAAJeK1C4dHVVbzJGPj6+FoPff/xEO79+32tdKBwBBBBAAAEEEEAAgbQQIJhNC3XmRAABBBBAAAEEnCxQtExtPfnaSNlsPpaZ92yYo70b5zl5NUyHAAIIIIAAAggggAACBLN8BhBAAAEEEEAAAQ8XKPFYA1VpNECy2SyVGqdkjdOyXAgggAACCCCAAAIIIOB8AYJZ55szIwIIIIAAAggg4DSBkhVeUOVG/a3zxcSYL/kyXvbFhQACCCCAAAIIIIAAAmkjQDCbNu7MigACCCCAAAIIOFzgwcqNVbFB7ztC2S3Lh+nInrUOn58JEEAAAQQQQAABBBBAIGEBglk+HQgggAACCCCAgAcK/K9aUz1av5ulsujoKG1ZNkTH9m3wwIopCQEEEEAAAQQQQAAB9xIgmHWv/WK1CCCAAAIIIIBAogLl6rRX2ZqtraFsVKQ2Le6r0we2Jfo8NyCAAAIIIIAAAggggIDjBQhmHW/MDAgggAACCCCAgNMEjFOyxmnZ+FdUVIQ2Luqls3/97LR1MBECCCCAAAIIIIAAAgjcW4Bglk8IAggggAACCCDgIQIVn+utB6s0toayEWFav7CHzh/d7SFVUgYCCCCAAAIIIIAAAp4hQDDrGftIFQgggAACCCDgzQI2myo3fFslK7xgUYgMD1Hw/G66eGKfN+tQOwIIIIAAAggggAACLilAMOuS28KiEEAAAQQQQACBJArYbKr60mAVf+QZywMRoTe1bl4XXTr9RxIH4jYEEEAAAQQQQAABBBBwpgDBrDO1mQsBBBBAAAEEELCjgM3HR9UaD9d9ZYMso4aHXtfaOZ105ewhO87GUAgggAACCCCAAAIIIGBPAYJZe2oyFgIIIIAAAggg4CQBm4+vqjcZpSKla1hmDLt1VevmdNSV80ectBKmQQABBBBAAAEEEEAAgZQIEMymRI1nEEAAAQQQQACBNBTw8fVTjabvqeADVS2rCL1xWWvntNe1iyfScHVMjQACCCCAAAIIIIAAAkkRIJhNihL3IIAAAggggAACLiLg6+uvms0nKH/Jxy0runXtotbObq8bl0+7yEpZBgIIIIAAAggggAACCNxLgGCWzwcCCCCAAAIIIOAmAr7+6VS7xSTlLfaoZcU3r57V2lkdZfyTCwEEEEAAAQQQQAABBNxDgGDWPfaJVSKAAAIIIICAlwsYoWxQq6nKXfRhi4RxQtY4KWucmOVCAAEEEEAAAQQQQAAB9xEgmHWfvWKlCCCAAAIIIOClAn4B6VWn5Qd3hLJGL1mjp6zRW5YLAQQQQAABBBBAAAEE3EuAYNa99ovVIoAAAggggICXCfgHZlRQqynKWai0pfKr5w5r7dzOCrt1xctEKBcBBBBAAAEEEEAAAc8QIJj1jH2kCgQQQAABBBDwQIGAwMyq23aasucvdUco++3sDgoPve6BVVMSAggggAACCCCAAALeIUAw6x37TJUIIIAAAggg4GYCRij7dPtZypq3uGXll88c0Lq5XQhl3Ww/WS4CCCCAAAIIIIAAArcLEMzymUAAAQQQQAABBFxMIF2GbKrXdvodoezfJ/creEE3RYTedLEVsxwEEEAAAQQQQAABBBBIrgDBbHLFuB8BBBBAAAEEEHCgQPpMORTUboay5ipqmeXCsd+0fmF3RYaHOHB2hkYAAQQQQAABBBBAAAFnCRDMOkuaeRBAAAEEEEAAgUQEjFC2Xoc5ypyj4B2hbPCCroqKCMMQAQQQQAABBBBAAAEEPESAYNZDNpIyEEAAAQQQQMC9BTJkya267WbeEcqeO/KLNizqSSjr3tvL6hFAAAEEEEAAAQQQuEOAYJYPBQIIIIAAAgggkMYCmbLlU1C7mTL+Gf86c3CHNn3UW1FREWm8QqZHAAEEEEAAAQQQQAABewsQzNpblPEQQAABBBBAAIFkCBhhrNG+wDgxe3sou/GjXoqOikzGaNyKAAIIIIAAAggggAAC7iJAMOsuO8U6EUAAAQQQQMDjBIxeskb7gttD2VN/btXmJW8RynrcjlMQAggggAACCCCAAAL/CRDM8mlAAAEEEEAAAQTSQCBrrqIKajdDxgu/4l/H92/W90sHKiY6Kg1WxZQIIIAAAggggAACCCDgLAGCWWdJMw8CCCCAAAIIIPCvgBHK1u0wS4EZsllMju4N1pblQxUTHY0VAggggAACCCCAAAIIeLgAwayHbzDlIYAAAggggIBrCWTNU1x1202/ayj7w6dDpJgY11owq0EAAQQQQAABBBBAAAGHCBDMOoSVQRFAAAEEEEAAgTsFjFD26fazFJA+s+WXh3/9Rls/G0koy4cGAQQQQAABBBBAAAEvEiCY9aLNplQEEEAAAQQQSDuB7PlLqW6baYSyabcFzIwAAggggAACCCCAgEsJEMy61HawGAQQQAABBBDwRAEjlK3Xdob8AzNayju483P9tPpdTsp64qZTEwIIIIAAAggggAACiQgQzPIRQQABBBBAAAEEHCiQs1BpBbWacvdQdtUYB87M0AgggAACCCCAAAIIIODKAgSzrrw7rA0BBBBAAAEE3Fogd9Ep7ta5AAAgAElEQVSHVbvlB/IPSG+p449ty/XzVxPcujYWjwACCCCAAAIIIIAAAqkTIJhNnR9PI4AAAggggAACdxUwQtmgVlPl65+OUJbPCAIIIIAAAggggAACCNwhQDDLhwIBBBBAAAEEELCzQN5ij6p2i0l3hLL/t2WJflkzxc6zMRwCCCCAAAIIIIAAAgi4owDBrDvuGmtGAAEEEEAAAZcVMEPZVpPl6+tvWSOhrMtuGQtDAAEEEEAAAQQQQCBNBAhm04SdSRFAAAEEEEDAEwXyl3hcNd+YcEcou3fjPO3ZMMcTS6YmBBBAAAEEEEAAAQQQSKEAwWwK4XgMAQQQQAABBBCIL2CEsrXemCgfXz8LjNG6wDgty4UAAggggAACCCCAAAIIxBcgmOXzgAACCCCAAAIIpFKg4ANVVaPpe4SyqXTkcQQQQAABBBBAAAEEvEmAYNabdptaEUAAAQQQQMDuAmYo22ysfHx8LWP//OUE/fHTcrvPx4AIIIAAAggggAACCCDgGQIEs56xj1SBAAIIIIAAAmkgQCibBuhMiQACCCCAAAIIIICAhwgQzHrIRlIGAggggAACCDhXIKFQ9qdVY3Rw5+fOXQyzIYAAAggggAACCCCAgNsJEMy63ZaxYAQQQAABBBBIa4G7hrIxMfpp9buEsmm9OcyPAAIIIIAAAggggICbCBDMuslGsUwEEEAAAQQQcA2BwqVrqHqTUdaesjEx2vrZSB3+9RvXWCSrQAABBBBAAAEEEEAAAZcXIJh1+S1igQgggAACCCDgKgJGKPtUk9Gy+fj8tyRCWVfZHtaBAAIIIIAAAggggIBbCRDMutV2sVgEEEAAAQQQSCuBhELZHz4doqN7g9NqWcyLAAIIIIAAAggggAACbipAMOumG8eyEUAAAQQQQMB5AoSyzrNmJgQQQAABBBBAAAEEvEWAYNZbdpo6EUAAAQQQQCBFAncLZWOio7Vl+VBOyqZIlIcQQAABBBBAAAEEEEDAECCY5XOAAAIIIIAAAggkIJBQKPvd0gE6sX8zbggggAACCCCAAAIIIIBAigUIZlNMx4MIIIAAAgggkFSBGONvg5N6s6Tk3p+MoZN8K6Fskqm4EQEEEEAAAQQQQAABBFIgQDCbAjQeQQABBBBAAAHPFrhbKBsdHaXvlw7kpKxnbz3VIYAAAggggAACCCDgNAGCWadRMxECCCCAAAIIuINAQqHs5sX9dOrPre5QAmtEAAEEEEAAAQQQQAABNxAgmHWDTWKJCCCAAAIIOEugdKli+mzBWJUsXtic8vqNW+rWf5wWr1ijmtUqaOGUoSqYL3eSlzP/4y/Urvdos43Bc3WrafaEgcqTK/s9n99/4IjKPtUkyXPY80ZCWXtqMhYCCCCAAAIIIIAAAgjcS4Bgls8HAggggAACCMQJzJk4UG+88qx8fX3sFsy27z3aHKvZy/U1ZUxfZc6UwSWD2buGslGR2rzkLU7K8t8RBBBAAAEEEEAAAQQQsLsAwazdSRkQAQQQQAAB9xR4tWGQGZzmyJYlroD4J2arVSqvWRP6q0DehE/M+vn5Kn1gOvP5K9eu6+0RUzV3yefmn4f1a69+XZsrwN9fUVHRCgkNU0yM8Zov6/XnoaOqXL+1UxETCmU3fthLZw7tcOpamAwBBBBAAAEEEEAAAQS8Q4Bg1jv2mSoRQAABBBC4p4BxivXrj9/XExXLWu6LH8wmRmiMsWnVTJUvU8q8dcv23arRsGPcYx+M7qOOLV6Uj4+PTp29oJbdhmvTlp2JDSvJCG+NZgiOuYo+XFvVXxt1x+AbFr6p0wd/csykjIoAAggggAACCCCAAAJeL0Aw6/UfAQAQQAABBLxVIH7cGf80a1h4hNIF+JssyQlm3+7eQoN6tVFgugCFhoXrnYnz9O4Hi+J4Z08YoNavP2/++Y9Dx1Slfitz/LS87isbpGqNh8vm80/rBuOKiorQpg97c1I2LTeGuRFAAAEEEEAAAQQQ8AIBglkv2GRKRAABBBBA4F4ClR4ro8XTR6hYkQJme4Edv/yfnnriUfORewWz8YPd20/c/vnXMTV6o68OHD4eN/W6T6eo1pMVzT/v+/0vla/VNE03xghln3xlhGT77zSuEcpuWNBD5478kqZrY3IEEEAAAQQQQAABBBDwfAGCWc/fYypEAAEEEEDgngJLZ43Syw1qyWazma0Fjp44o1ZNGiQazMYftFPLlzRmUFdlypje7B8768OV6j5gvGXen9ct0iMPP2D+zJjDOFmbN3cOc94bN0O0fdc+jZ68QN/9+F8o6qgmBsUfeUZVXx5yh8u6eV107vAuPjEIIIAAAggggAACCCCAgMMFCGYdTswECCCAAAIIuK6A0fN11IDOypolky5duaZu/cep9pMV41oOWE7MWlJSa2Qa/zTssZNn9XrHQWbQGr8/7N7vlqp0qWL3xDh/8bIGjp6uBUu/dBiaGcq+NNh6UjYiTBsW9eSkrMPUGRgBBBBAAAEEEEAAAQRuFyCY5TOBAAIIIICA1whYw1Sj/cD6FdP0WLmHFB0drcUr1qh1j5GK3wv2nj1m/x2uyYv1ZLzYK3vWzIqJidGy1cFq1vnf06j/3lOtUnnNe3+wihctYJ6QvRUSap6ajYmOVqECec1gOPbated31Xm5i0P6zyYUygYv6KoLx37zmk8ChSKAAAIIIIAAAggggEDaCxDMpv0esAIEEEAAAQScJGANZscN66GurRvL399PBw+f0Eut+mn/gSNJD2b/XfXqReP1bFBVM3C9fPW62cJg6cq1d62pZrUKqlP9ca3b/FNcywLjFO2SGSP1cOkS5jPXrt9Uz8ETtWjZ13Z1IZS1KyeDIYAAAggggAACCCCAQCoFCGZTCcjjCCCAAAIIuItA/Fj26VpVNHvCQBXIl0uhYeEaO/VDjRg/1ywlySdmJRnjGCdhjV6xxrVl+27VaNgx2SRjh3ZX97avys/PV+ERERo79SMNGzs72eMk9EDJCi+ocsO3Le0LIsJDtGFhd07K2k2ZgRBAAAEEEEAAAQQQQCA5AgSzydHiXgQQQAABBNxWwHpadsX8d/XC00+Zp1yTciXU0mDx9BF6tWFQ3Au8+r8zVTMWfpaUIS33DOvXXv26NleAv7/58/kff6H2vUcne5y7PWCGso36W35lhLLB87ro75P77TIHgyCAAAIIIIAAAggggAACyRUgmE2uGPcjgAACCCDgpgLxo9n4L+tKSjn/BbPfSPonzK30WBl9PPMdFS2Uz/zz7n0HVLNRR2tv2H8nfXdwV7Vt9oJ8fXz/OaE7ZZEmzVoaN7XRo9Z4EZmPj49dT8wSyiZld7kHAQQQQAABBBBAAAEE0kKAYDYt1JkTAQQQQACBNBYwgtDmjZ+56yqMdgLpA9OZvzNe5mW8qMvo+9pn2GTzxV6x17T3+qlds4ZmmBoREWkGrQNGTYs35n9RcKeWL2nMoK7KlDG9+fvf9h9S006DzZ62RjuEmeP7q1D+PObvLl25ps793tOKLzf8s4a4KDh5aA9WbqyKDXpbHuKkbPIMuRsBBBBAAAEEEEAAAQQcJ0Aw6zhbRkYAAQQQQMAtBRLsMRsvITVe2PXZgrEqWbywWeOxk2f1esdB2r5rnxmlxsj277nafwgyZ8qg9Sum6bFyD8WZhIVHKDw8QgEB/koX8E8LAyMIXv/9DtV/rUeq7O4ayobeVPCCbrQvSJUsDyOAAAIIIIAAAggggIC9BAhm7SXJOAgggAACCHiIQELBbPyTq6MHdlHPDk3k7++n6OhozVm8Wl3eGntPgaeeeFRTRvfRQ6WK3bW3rRHKGidpm3UeYp6kTemVUCi7dm4nXT5zIKXD8hwCCCCAAAIIIIAAAgggYFcBglm7cjIYAggggAACbiJwj/4AiZ2YLVW8iD6dO0ZlHrrfLPbchUtq8+ZIfbtxW6LFG+0K+nRprgb1nlTBfLlltE2IiorW+YuXtOzzYA0fN8faozbREa03/K9aUz1av5vlh+Eh17VuXhdC2WRacjsCCCCAAAIIIIAAAgg4VoBg1rG+jI4AAggggICHCKS00+u/5afy8aQgJhTKfju7g66eP5yUIbgHAQQQQAABBBBAAAEEEHCaAMGs06iZCAEEEEAAAdcVMHJT47KldolOCGDvtkRC2dRuHM8jgAACCCCAAAIIIICAswUIZp0tznwIIIAAAgi4qIDjM1XHzHC3UDb01hWtm9OZk7Iu+lljWQgggAACCCCAAAIIICARzPIpQAABBBBAAIFUCRgvAIu9IiIikziWfULacrXbqWytNpY5zVB2VgddvXgsiWvhNgQQQAABBBBAAAEEEEDA+QIEs843Z0YEEEAAAQQ8SiB9+nRKHxiokJBQhYSGOa024yVfxmnZ+BehrNP4mQgBBBBAAAEEEEAAAQRSKeAxwazxlueOLV9SiWKFNOTdWTpw+Lief7q6xgzqIuPt0cZlvDV6wvTFmjRraSrZeBwBBBBAAAEEYgXSIpgllOXzhwACCCCAAAIIIIAAAu4u4BHB7NO1qmjSyF4qWbywzpy7qFY9Ruj4ibP6dO4YlXnofsseXbl2XQNHzdCsD1e6+96xfgQQQAABBFxCwNnB7N1C2ZAblxQ8pxPtC1ziE8EiEEAAAQQQQAABBBBAICkCHhHMrl40Xs8GVVVUVLR27fldvYa+r+qVH9GQPm0V4O+vFV9u0IYfflavTk31YImi2rJ9t2o07JgUH+5BAAEEEEAAgUQEnBnMVnyutx6s0tiyIiOUXTurna5fOsVeIYAAAggggAACCCCAAAJuI+D2wWyF8qX1yexRKpgvt6bOX66+wyab+B/PfEevvFBHp85eUMtuw7Vpy061ePVZ82TtzVsh5qna9d/tcJuNSu5Cu7RurNEDOytjhvQJPrrxh59V95Vult8bLSFGDeys+rWfUPasmc3fXb9xS1t37NE7k+Zr+659dx2vX9fmate8kQoXyCs/P1+FhUfo4F/H9cHcZZr/8RfJXT73I4AAAgi4kYCzgllCWTf6ULBUBBBAAAEEEEAAAQQQSFTA7YPZJi/W09QxfXUrJDQubM2cKYO2rVlgno7d9vNvevL5diZEzWoVtHDKUGXJlFHd+o/T4hVrEgVy1xs+GN1HHVu8KB8fnyQHs0Yv3pnj++vJyuVls9nMF7jExMQofWA6888HD59Qz8ET9e3GbZYxJ4x4Ux3eeFGB6QIUGRml0LBw8xlfXx8z1J0082ONmDDXXSlZNwIIIIBAIgLOCGYrN+qvkhVesKzk1rULWjenIydl+YQigAACCCCAAAIIIICAWwq4fTDb7OX6mjKmr67duBl3MvblBrU1fexbypYlk2YuWqnuA8Z7XTC7auE4Naj3pH797U9VrNsiSR/OORMH6o1XnlVEZKR5yjXWbeCbrcw2EFkyZ9T673eo/ms94sZr1aSBxg7tblobp2o793tP+w8cUd0alTVxZE8zHD9x+pxa9xhpnlrmQgABBBDwPAFHB7MJhbJG+4IbV856HigVIYAAAggggAACCCCAgFcIuH0w+1zdapo9YaD59XkjFDT6ycaeFr1xM8Q84blo2dfmZnZq+ZLGDOqq6zduenwrg90bl5gvPvv08/V6veOgRD/MlR4rY7Z/KFoon75Zv1XPN+9teWbcsB7q2rqxbtwKMQPbpSvXmr//4qMJeqZOVR07edacJ36rg4b1a5gBea4cWTVn8Wp1eWtsouvgBgQQQAAB9xNwWDBrs6lyw7fvelKWUNb9PiesGAEEEEAAAQQQQAABBKwCbh/MGm0LNq2aqXL/K6ltO3/Tyq826c2OTWT0St3/52FVfa6t+XV6I3icNa6/GVbu3ndANRt1NH/uiVe1SuW1eMYI5cud0+zx2m/4B4mW2bdLc/NladHR0RowarqmzV9ueabOU49rweQhyps7R9wp5Nj+vvcVzp9gALx+xTTVqPpYsk7uJrpYbkAAAQQQcCkBhwSzNpuqvjRYxR95xlKrcUI2eE5HTsq61CeAxSCAAAIIIIAAAggggEBKBNw+mDWKNgLFfl3fMHucxl5Gn1Ojt+ngd2fKaG0wY9zb5susjJ+PnfqhRoz33J6nRnsB4yVnxjV9wQo1fOYp3V+0kHx8bLpy7YZ5InbgqOk6eeZ8nJfh07bpCzp7/u8ETxPv/W6pSpcqptiXhsX29zX+B/n46Us05N2Zd3wGZ08YoNavP295CVtKPqg8gwACCCDgugJ2D2bvEcoaJ2WN3rJcCCCAAAIIIIAAAggggIC7C3hEMGtsQs8OTdS5dWMVyJdbly5f1ccr1+qtEVPM/Yk9QZo5YwYtXPaVeg9539337Z7rH/F2R/Xp3NS8x2b8378v8goI8Fe6AH/z578fPKqub4/Vdz/+Yv45tift0RNn9Fr7gdq5e/8dc6z7dIpqPVnR7CFb9qkmij1la9xoBN3jpn10xzPD+rVXv67NFRYW4fEvXPPoDxXFIYAAAvcQsGswa7PpyVdG6L6yQZYZr186Zb7oi1CWjyICCCCAAAIIIIAAAgh4ioDHBLOJbYjxVfw/Dhy1nBJN7Bl3/b3RK/aVF+ooJiZGP/68V/1GTDF7vxrtHYa/1UFNXqyrAH9/82VcL7bqZ7Z0uD10vVvtt9+TlNA1Kfe4qzPrRgABBBD4R8BewazNx0fVGg+/ayhrnJQNuXEJcgQQQAABBBBAAAEEEEDAYwS8Jpj1mB1LQiFrPplsnhI+dPiEmnYabJ5wjX8tnTVKLzeopZu3QtX/namasfAzgtkkuHILAggggMDdBewRzBqhbPUmo1WkdA3LJFcvHlPwnE6Esnz4EEAAAQQQQAABBBBAwOMEPCaYNU6Dtm3eUMaLqBK6ihUpoOzZsihn9qxmm4PFK9Z43IYmpaAWrz5r9qA1Xpw2d8nn6tT3XZcOZis9WiYpZXEPAggggEAaCVy6clV/X76mHP/+/9hkL8Pmo/yVOypzgUctj4ZfP6vjm99VdPiNZA/JAwgggAACCCDgWIHtv+xz7ASMjgACCHiBgEcEs0/XqqJp772looXyJWnLjK/ud+s/zmuD2ZrVKmjhlKEqmC+35n/8hdr3Hq3Y9geHjpzU88166cDh43dYxrYy2Pf7Xypfq6m6tG6s0QM7m/cNGDVd0+Yvv+OZ2FYGISFh6tp/nJauXJukPYp/E8Fsssl4AAEEEHCqQKqCWZuPCj7RVRnzlbWGsldP6/j3YwllnbqTTIYAAggggEDSBQhmk27FnQgggEBCAh4RzMYGhkZP1Qt/X9Hfl6/q/vsKKioqWsbLrPLkyq5sWTLL19dHe//voJauWmcGhCfPnPfIT4ZxEtYIX41WBre3MTAKNvrtLpg8RPnz5ooLZmeMe1ttm76gs+f/VqseI7T+ux132Oz9bqlKlyqmjT/8rLqvdFOTF+tp6pi+Zm/B8dOXaMi7M+94ZvaEAWr9+vM6dfaCWnYbbva15UIAAQQQ8CyBlLYy8PH1U42m76ngA1UtIFfPHda3szsoPPS6Z0FRDQIIIIAAAggggAACCCAQT8Dtg1mjl+riGSNUIG8ufbI6WG90GapSxYvoi8UTlT9vzriTnB1bvCjj9Kavr6/6Df9AC5Z+6ZEfhJcb1Nb0sW+ZXyf98NOv1brHyDvqjD3p6u/vp7FTP9KwsbPVt0tzDenTVtHR0Xc9/fpc3WqaPWGgcuXIqpmLVqr7gPGqUL60Ppk9ymwf8enn6/V6x0F3zPXDF3NUpeLD+vW3P1WxbguPNKcoBBBAwNsFUhLMGqFsreYTlb/k4xa+y2cOaN3cLoSy3v6hon4EEEAAAQQQQAABBLxAwO2D2WYv19eUMX0VERmpzv3e04ovN5jbtn7FNFWv8khciGj8bNywHuraurGMr1zUaNjRI7fXCKVXfThOD9xfVAcPn9BLrfpZTs0ap2lXLhhrnqg9d+GS2rw5Ut9u3KZKj5Ux2xkY7SC+Wb9VzzfvbfGJtbtxK8QMZWNbEnzx0QQ9U6eqjp08awaz23f912eoYf0aZkhshLlzFq9Wl7fGeqQ5RSGAAALeLpDcYNbX1181m0+4ayi7dm4nRYTe9HZS6kcAAQQQQAABBBBAAAEvEPCYYPbajZuWr8rHfoX+y7U/qFHLvuZWxp76DI+IULNOQ7Rl+26P3OLYENXPz1c//rxX/UZMMQNT4wVpM8f3V9BTlcy6jRO17XqNijOYM3Gg3njlWTPkXvjJV+r/zlQZ/XgHvtlKvTo1VdYsmeLaGMQ+1KpJA40d2l3ZsmSyzFW3RmVNHNlTD5YoShsDj/yUURQCCCDwn0ByglkjlK3darLyFrO+6Ovvk/sVvKAboSwfLAQQQAABBBBAAAEEEPAaAbcPZmO/uh8SGmYJZmNfOrVr9x968vl25obGvvQqS6aMHv3yL+NU7JIZI1WvZhWzr25kZJQMn/SB6WSEtUbv3bWbtqlpp8Fm8Bp7Gf1j570/WBXKPySbzWY+Y/TtNZ4z/mycwO05eKJ5wjb+NWv8ADV/pb4C/P3NuULDws1njLmN8SfN/FgjJsz1mv9SUSgCCCDgTQIZsuRWjrxFlDFzdt28flmXzh3TrWsX70rg659OtVtMumsou25eF0WGh3gTHbUigAACCCCAAAIIIICAlwu4fTAb2+c0X56cemfiPL37wSJzS2P7qBovA3ut/UDt3L0/7sSsERp26z9Oi1es8ejt79e1udo1b6TCBfKagawRmp44fU5zPlpl9pa922Wcqh01sLPq135C2bNmNm8xwtWtO/bonUnzLa0K4j9/+1xh4RE6+NdxfTB3mfmCMS4EEEAAAc8RyF30YRUvX18FSz2hjNny3VHYjStnderPH3V49xpdPP6b+XsjlA1qNVXGs/GvC8d+0/qF3QllPefjQSUIIIAAAggggAACCCCQRAG3D2aNOmP7nF68dEXT568wg8CS9xfRwilDlTtnNk2Z+6kZ2s4c11+Nn69t9lZt1WOE1n+3I4lM3IYAAggggAACmbIX0KP1uqjow7WTjHF073rt2ThHTzQadNdQNnhBV0VFhCV5PG5EAAEEEEAAAQQQQAABBDxFwCOC2adrVTF7pxqnPS9duRb3ErDVi8br2aCq5tfw418bf/hZdV/p5il7SB0IIIAAAgg4XKDQQ9VU9eWhCgj859sUyblioqNk8/G1PHLuyC/asKgnoWxyILkXAQQQQAABBBBAAAEEPErAI4JZY0eMl00N7dNW2bNnUfteo80Xexk9U40XWj3+6P/McNbol3rg8HH1HvL+HX1SPWpXKQYBBBBAAAE7ChQpXUNPNX039SPGSLJJZw7u0KaPeisqKiL1YzICAggggAACCCCAAAIIIOCmAh4RzJYqXsQMXBO6Xny2pqpWKqc9+w5q1TebLC+8ctN9Y9kIIIAAAgg4RSBbvhJq0G2x3eYyesqum9dJ0VGRdhuTgRBAAAEEEEAAAQQQQAABdxRw+2DWCGVXLhqnwHQBGjZ2tse/0MsdP2SsGQEEEEDAfQWCWk9Vvvsr2K2AM4d2aP2C7nYbj4EQQAABBBBAAAEEEEAAAXcVcPtgtsmL9TR1TF+FhUeofe9R+mrdFnfdC9aNAAIIIICASwkYL/mq/toou6/pu4/76/j/bbL7uAyIAAIIIIAAAggggAACCLiTgMcEs7dCQtWqxwit/26HO/mzVgQQQAABBFxWoE6rycpfopLd13fqwDZtXNTT7uMyIAIIIIAAAggggAACCCDgTgJuH8xmzpRB61dMU/kyD2jZ58Hq8tZ79JB1p08ga0UAAQQQcEmBdOmz6pVBax22tmUj6yg89IbDxmdgBBBAAAEEEEAAAQQQQMDVBdw+mC2UP4+CalRS1zaNVbZ0STOUPXnmvI4cO6XLV6/f1T8kNEwLP/lK23ftc/X9YX0IIIAAAgikiUDBUlVUq8Ukh829fmF3nTnIt1wcBszACCCAAAIIIIAAAggg4PICbh/MNnu5vqaM6Svj5GxSLyO87dZ/HC8KSyoY9yGAAAIIeJ3Ag1Uaq+JzvR1W944vxurP7SsdNj4DI4AAAggggAACCCCAAAKuLuD2wewzdapq4JutlCF9YJKtjX60o95foG/Wb03yM9yIAAIIIICANwmUrd1W5Wq1dVjJe4Jnae/mBQ4bn4ERQAABBBBAAAEEEEAAAVcXcPtg1tWBWR8CCCCAAALuKFCmenM9Uq+Lw5a+a80H2r/lY4eNz8AIIIAAAggggAACCCCAgKsLEMy6+g6xPgQQQAABBNJAoFi5eqr2ynCHzfzDskE6une9w8ZnYAQQQAABBBBAAAEEEEDA1QU8Lpht2/QFPRtUTfcVzh9nf/TEGa3dtE1LPvvWfDkYFwIIIIAAAgjcWyBb3vvVoPsShzF98f6runrhmMPGZ2AEEEAAAQQQQAABBBBAwNUFPCaYfbpWFU0Y8aZKFS8im812h3tMTIwOHTmpt0ZO0Rfffu/q+8L6EEAAAQQQSHOBhn1WKnP2AnZfx7WLJ/T5pMZ2H5cBEUAAAQQQQAABBBBAAAF3EvCIYNYIZWeO769C+fPICGAv/H1F587/HbcPefPkVO6c2czA9uSZ8+rYZ4y+3bjNnfaJtSKAAAIIIOB0gXJBHVS2Riu7z7t341zt2TDX7uMyIAIIIIAAAggggAACCCDgTgIeEcyuXjRezwZV1bXrNzVxxhKNev/OtzwPfLOVenVqqiyZM2rFlxvVpMNAd9on1ooAAggggIDTBQIzZlejvqvk5x9ot7kjwm5p1biGCgu5ZrcxGQgBBBBAAAEEEEAAAQQQcEcBtw9mK5QvrU9mj1LBfLk1df5y9R02OcF9GDesh7q2bqxTZy/otfYDtXP3fnfcM9aMAAIIIICA0wSqNh6m4uWfttt8O74Ypz+3f2a38RgIAQQQQAABBBBAAAEEEHBXAbcPZpu9XF9TxvTVjZu31KrHCK3/bkeCe1Hnqce1YPIQZUgfqK79x0QWu9kAACAASURBVGnpyrXuum+sGwEEEEAAAYcLlKzwgio3fFu6S+/2lEx+YMcqbf/8vZQ8yjMIIIAAAggggAACCCCAgMcJeEwwe+3GTbXsNlybtuxMcJNqVqughVOGKkumjOrWf5wWr1jjcRtKQQgggAACCNhD4MHKjVWxQW97DGWOcWjnF9q2arTdxmMgBBBAAAEEEEAAAQQQQMDdBdw+mI09BZs5U0b1f2eqZixM+OuRnVq+pDGDuur6jZuJnq51941l/QgggAACCKRU4H/VmurR+t2sj8fE6Nj/bVLRMrWSPeyv66Zr33cfJvs5HkAAAQQQQAABBBBAAAEEPFnA7YNZY3M2r56papXKa9/vf6lD3zHavmvfHXtW6bEymjWuv8o8dL9+/e1PVazbwpP3ldoQQAABBBBIkUDZ2m1VrlZby7Mx0dHasnyoju4NVta8xfW/qq/r/seeu+f4MTHR+mvXV/p9y8e6cuFoitbCQwgggAACCCCAAAIIIICAJwt4RDDbre0reqd/J2XMkF4XL13Rpi27tHnrLt28FWL+rEbVx1Sz2mPKlSOb+bNBY2ZoytxPPXlfqQ0BBBBAAIFkCxinZI3TsvGv6Ogofb90oE7s32z5uX+6jCpQspJyFHhQmbIXUEBgRoWH3tD1y6d16dQfOnPwJ0WEhyR7DTyAAAIIIIAAAggggAACCHiLgEcEs8Zmvf9Ob7Vp+rzSB6ZLcO9CQsM0b8kXenPQBG/ZX+pEAAEEEEAgSQIVn+utB6s0toayUZHavOQtnfpza5LG4CYEEEAAAQQQQAABBBBAAIGkC3hMMGuUXLdGZfXu1FQVyj+kLJkzymazKSYmRteu39TO3b9rwowlWrf5p6TrcCcCCCCAAAKeLmCzqXLDt1WywguWSqOiIrTpw946c2iHpwtQHwIIIIAAAggggAACCCCQJgIeFcymiSCTIoAAAggg4K4CNpuqvjRYxR95xhrKRoRpw6KeOnfkF3etjHUjgAACCCCAAAIIIIAAAi4vQDDr8lvEAhFAAAEEELC/gM3HR9UaD9d9ZYPuCGWDF3TVhWO/2X9SRkQAAQQQQAABBBBAAAEEEIgTcLtgttJjZdTytefu2Us2sf01es0u/OQrbd+1L7Fb+T0CCCCAAAIeJ2CEstWbjFaR0jUstRkv69qwsDuhrMftOAUhgAACCCCAAAIIIICAKwq4XTDb7OX6mjKmrzJnypBiz+s3bqlb/3FavGJNisfgQQQQQAABBNxRwObjq+pNRt0ZyobeVPCCbvr75H53LIs1I4AAAggggAACCCCAAAJuJ+B2weyrDYM0flgPZcp4ZzDr42NThvSB5ibcCglVdHTMXTfkxs1b6jNsspatDna7DWPBCCCAAAIIpFTAx9dPNZq+p4IPVLUMER5yXevmddHlMwdSOjTPIYAAAggggAACCCCAAAIIJFPA7YLZe9UXe5rWuIcTscn8JHA7AggggIBHC/j6+qtm8wnKX/JxS52ht65o3ZzOunr+sEfXT3EIIIAAAggggAACCCCAgKsJEMy62o6wHgQQQAABBOws4OufTrVbTFLeYo9aRg65cUnBczrp6sVjdp6R4RBAAAEEEEAAAQQQQAABBBITIJhNTIjfI4AAAggg4MYCfgHpVaflB8pd9GFLFbeuXdC6OR11/dIpN66OpSOAAAIIIIAAAggggAAC7itAMOu+e8fKEUAAAQQQuKeAf2BGBbWaopyFSlvuu3HlrILndJTxTy4EEEAAAQQQQAABBBBAAIG0ESCYTRt3ZkUAAQQQQMChAgGBmVW37TRlz1/KMo9xQtY4KWucmOVCAAEEEEAAAQQQQAABBBBIOwGC2bSzZ2YEEEAAAQQcIpAuQzbVaztdWfMWt4xv9JI1esoavWW5EEAAAQQQQAABBBBAAAEE0laAYDZt/ZkdAQQQQAABuwqkz5RDQe1mKGuuotZQ9txhrZ3bWWG3rth1PgZDAAEEEEAAAQQQQAABBBBImQDBbMrceAoBBBBAAAGXE8iQJbfqtpupzDkKWtZ2+cwBrZvbReGh111uzSwIAQQQQAABBBBAAAEEEPBWAbcLZgvlz6OqlcrJ38/vjj0rVqSAenduZv58wvTFOnL89F33NSIyUlu379HJM+e9dd+pGwEEEEDAwwSMULZehznKlC2fpbK/T+5X8IJuigi96WEVUw4CCCCAAAIIIIAAAggg4N4CbhfMNnu5vqaM6avMmTKkWP76jVvq1n+cFq9Yk+IxeBABBBBAAAFXETDC2KB2M+8IZS8c+03rF3ZXZHiIqyyVdSCAAAIIIIAAAggggAACCPwrQDDLRwEBBBBAAAE3FjDaFhjtC4wTs/Gvc0d+0YZFPRUVEebG1bF0BBBAAAEEEEAAAQQQQMBzBdwumPXcraAyBBBAAAEEkidgvODLeNGX8cKv+NeZgzu06aPeioqKSN6A3I0AAggggAACCCCAAAIIIOA0AYJZp1EzEQIIIIAAAvYTyJqnuOq2m67ADNksg576c6s2L3lL0VGR9puMkRBAAAEEEEAAAQQQQAABBOwuQDBrd1IGRAABBBBAwLEC2fOXUt020xSQPrNlouP7N+v7pQMVEx3l2AUwOgIIIIAAAggggAACCCCAQKoFCGZTTcgACCCAAAIIOE8gZ6HSCmo1Rf6BGS2THt0brC3LhyomOtp5i2EmBBBAAAEEEEAAAQQQQACBFAsQzKaYjgcRQAABBBBwrkDuog+rdssP5B+Q3jLx4V+/0dbPRkoxMc5dELMhgAACCCCAAAIIIIAAAgikWIBgNsV0PIgAAggggIDzBPIWe1S1W0ySr386y6QHd36un1a/SyjrvK1gJgQQQAABBBBAAAEEEEDALgIEs3ZhZBAEEEAAAQQcJ5C/xOOq+cYE+fr6Wyb5Y9ty/fzVBMdNzMgIIIAAAggggAACCCCAAAIOEyCYdRgtAyOAAAIIIJB6gYIPVFWNpu/Jx9fPMtj/bVmiX9ZMSf0EjIAAAggggAACCCCAAAIIIJAmAgSzacLOpAgggAACCCQuYIayzcbKx8fXcvPeTfO1Z/3sxAfgDgQQQAABBBBAAAEEEEAAAZcVIJh12a1hYQgggAAC3ixQuHQNVW8y6o5Q1jgla5yW5UIAAQQQQAABBBBAAAEEEHBvAYJZ994/Vo8AAggg4IEC95UNUrXGw2Xz8bFU9/OXE/THT8s9sGJKQgABBBBAAAEEEEAAAQS8T4Bg1vv2nIoRQAABBFxYoPgjz6jqS4Mlm+2/VcbE6KfV7+rgzs9deOUsDQEEEEAAAQQQQAABBBBAIDkCBLPJ0eJeBBBAAAEEHChQssILqtzw7TtC2a2fjdThX79x4MwMjQACCCCAAAIIIIAAAggg4GwBgllnizMfAggggAACdxF4sHJjVWzQ2/qbmBj98OkQHd0bjBkCCCCAAAIIIIAAAggggICHCRDMetiGUg4CCCCAgPsJ/K9aUz1av5tl4THR0dqyfCihrPttJytGAAEEEEAAAQQQQAABBJIkQDCbJCZuQgABBBBAwDECZWu1Ubna7SyDR0dH6fulA3Vi/2bHTMqoCCCAAAIIIIAAAggggAACaS5AMJvmW8ACEEAAAQS8VcA4JWuclo1/RUdFavOSt3Tqz63eykLdCCCAAAIIIIAAAggggIBXCBDMesU2UyQCCCCAgKsJVHyutx6s0tiyrKioCG36sLfOHNrhastlPQgggAACCCCAAAIIIIAAAnYWIJi1MyjDIYAAAgggkJhA5Ub9VbLCC9ZQNiJMGxb11LkjvyT2OL9HAAEEEEAAAQQQQAABBBDwAAGCWQ/YREpAAAEEEHATAZtNlRu+fUcoGxEeog0Lu+vCsd/cpBCWiQACCCCAAAIIIIAAAgggkFoBgtnUCvI8AggggAACSRGw2VT1pcEq/sgzlrsjQm8qeEE3/X1yf1JG4R4EEEAAAQQQQAABBBBAAAEPESCY9ZCNpAwEEEAAAdcVsPn4qFrj4bqvbJBlkeEh17VuXhddPnPAdRfPyhBAAAEEEEAAAQQQQAABBBwiQDDrEFYGRQABBBBA4B8Bm4+vqjcZpSKla1hIQm9d0bo5nXX1/GGoEEAAAQQQQAABBBBAAAEEvFCAYNYLN52SEUAAAQScI+Dj66caTd9TwQeqWiYMuXFJwXM66erFY85ZCLMggAACCCCAAAIIIIAAAgi4nADBrMttCQtCAAEEEPAEAV9ff9VsPkH5Sz5uKefWtQtaN6ejrl865QllUgMCCCCAAAIIIIAAAggggEAKBQhmUwjHYwgggAACCCQk4OufTrVbTFLeYo9abrlx5ayC53SU8U8uBBBAAAEEEEAAAQQQQAAB7xYgmPXu/ad6BBBAAAE7C/gFpFedlh8od9GHLSMbJ2SNk7LGiVkuBBBAAAEEEEAAAQQQQAABBAhm+QwggAACCCBgJwH/wIwKajVFOQuVtoxo9JI1esoavWW5EEAAAQQQQAABBBBAAAEEEDAECGb5HCCAAAIIIGAHgYDAzKrbdpqy5y9lDWXPHdbauZ0VduuKHWZhCAQQQAABBBBAAAEEEEAAAU8RIJj1lJ2kDgQQQACBNBMwQtmn289S1rzFLWu4fOaA1s3tovDQ62m2NiZGAAEEEEAAAQQQQAABBBBwTQGCWdfcF1aFAAIIIOAmAukyZFO9ttP/n717j7Op3v84/p7ZczfDjFyPu1xKUYlSJLdhcrrooo4kFIWJflIoSUihUDSDEBKK6kjn1DBERQmp6CgUEbk2Mwxz3zO/x1oyZhmXuey9Z8/er/V49Bhjr/X5fr7P7+6f9+Pru/KFsn/t3674uQOVmXaqlMyENhFAAAEEEEAAAQQQQAABBFwpQDDrSm3GQgABBBDwKIHg0PKK7Dtd5SrUsszr6N5tWjVvkLIyUj1qvkwGAQQQQAABBBBAAAEEEEDAcQIEs46zpBICCCCAgBcJhJStqI59ZyisfDXLrA/v2aLV8wfLnpnuRRpMFQEEEEAAAQQQQAABBBBAoLACBLOFFeN+BBBAAAGvFwgNr6LIvjNk/Mx7Hdy1UWsWDJHdnun1RgAggAACCCCAAAIIIIAAAghcXIBglm8IAggggAAChRAwdsgaO2WNHbN5rwM71mvtwmHKtmcVohq3IoAAAggggAACCCCAAAIIeKsAway3rjzzRgABBBAotIBxlqxxpqxxtmzea9/2tfpy8QjlZNsLXZMHEEAAAQQQQAABBBBAAAEEvFOAYNY7151ZI4AAAggUUqBcpbrq2DdWQSHhlid/3xqvdUtHKSc7u5AVuR0BBBBAAAEEEEAAAQQQQMCbBQhmvXn1mTsCCCCAQIEEIqo2UMdHYxQQHGa5f/f3n2r9h2OlnJwC1eEmBBBAAAEEEEAAAQQQQAABBM4IEMzyXUAAAQQQQOAiApdVb6TI3tPkH1TGcteuzR9rw7LxhLJ8exBAAAEEEEAAAQQQQAABBIokQDBbJDYeQgABBBDwBoGKtRqrfa+p8g8Itkz3l2+WatN/JnkDAXNEAAEEEEAAAQQQQAABBBBwkgDBrJNgKYsAAgggULoFjFA2svebsvkHWibyv3ULteWzaaV7cnSPAAIIIIAAAggggAACCCBQ4gIEsyW+BDSAAAIIIOBuApXrNFX7nlMIZd1tYegHAQQQQAABBBBAAAEEEPAgAYJZD1pMpoIAAgggUHyBqvVuUNuHJ8lm87cU+zF+praunVv8AaiAAAIIIIAAAggggAACCCCAgCSCWb4GCCCAAAII/C1QrWFLtek+Qb42P4uJcXSBcYQBFwIIIIAAAggggAACCCCAAAKOEiCYdZQkdRBAAAEESrVAjUZt1LrbOPn62izz2PTJJP2yYWmpnhvNI4AAAggggAACCCCAAAIIuJ8Awaz7rQkdIYAAAgi4WKB2k0i16jpaPr6+Z0fOydGGZeO1a/PHLu6G4RBAAAEEEEAAAQQQQAABBLxBgGDWG1aZOSKAAAIIXFCg7nWd1fLekZKPjyWUXf/hWO3+/lPkEEAAAQQQQAABBBBAAAEEEHCKAMGsU1gpigACCCBQGgTqN7tLLboMt4SyOdnZWrd0lH7fGl8apkCPCCCAAAIIIIAAAggggAACpVSAYLaULhxtI4AAAggUT+CKFl3V/I4hliLZ2XZ9uXiE/ti+tnjFeRoBBBBAAAEEEEAAAQQQQACBSwgQzPIVQQABBBDwOoGrWnVX09sGWkNZe5bWLhymAzvWe50HE0YAAQQQQAABBBBAAAEEEHC9AMGs680ZEQEEEECgBAXOF8ra7Zla884QHfx1Ywl2xtAIIIAAAggggAACCCCAAALeJEAw602rzVwRQAABLxe4JvJxNWnT26Jgz0zX6vmDdXjPFi/XYfoIIIAAAggggAACCCCAAAKuFCCYdaU2YyGAAAIIlJiAcXSBsVs275WZkarV8wbp6N5tJdYXAyOAAAIIIIAAAggggAACCHinAMGsd647s0YAAQS8SqD57UN0xU1draFs2inFzx2ov/Zv9yoLJosAAggggAACCCCAAAIIIOAeAgSz7rEOdIEAAggUXyBHkk/xy3hUBR8ftegyXPWb3WWZVkZqslbOiVbiwZ0eNV0mgwACCCCAAAIIIIAAAgggUHoECGZLz1rRKQIIIFAqBNwmH/bxUct7R6rudZ0tbmkpSVo5a4COH9ldKjxpEgEEEEAAAQQQQAABBBBAwDMFCGY9c12ZFQIIIODVAj6+vmrVdbRqN4m0OKSeTFD8rP46fmyvV/sweQQQQAABBBBAAAEEEEAAgZIXIJgt+TWgAwQQQKDAAuZuVLfZklrgtl16o4+vTa27jVPNRm0s46acOKqVs/opOeGAS/thMAQQQAABBBBAAAEEEEAAAQTOJ0Awy/cCAQQQKMUCT/V7UL3+dbsur1NDgQH+ysnJUfLJFG37+VeNmzJXK9ZuyD12duWSaWp3S/MCz3b7zj1qfGs38/nbO7bSW5NGqFKFiIs+bzzT5NZuBR7D0Tf62vzUpvsEVWvY0lL6ZNIhxc/qJ+MnFwIIIIAAAggggAACCCCAAALuIEAw6w6rQA8IIIBAIQXCQkO0cPpYdWp7k2w23/M+bQS0k2cs0thJs83PixLMnglZH7rvNk175RkZ417sKslg1mbzV9sek1S1/g2WFo0dssZOWWPHLBcCCCCAAAIIIIAAAggggAAC7iJAMOsuK0EfCCCAQCEEZk0eoYfv/2duKJuVZVdqWrr8/GwKDgrMrbR3/yE92O95ffvdT1o2/zXdenPTC47i6+ujkOAg+fj4KDs7W+9+8JkeeXKsef+LQx/T0Cd6KMDfX3Z7tjmWsTv33GvHr7+rxW2PFGImjrnV5h+o9j2nqHId6/yMs2SNM2WNs2W5EEAAAQQQQAABBBBAAAEEEHAnAYJZd1oNekEAAQQKIHDj9Vdr0YyXVKt6FfPug4ePKXr4RC2P+1LVq1bSe2+NU4tmjc3P0jMyNf6NeRo7ec4lK8dMGKq+D3WRr6+vDh9N0KP/N1Zxn39jPjf15afVr+c95mcHDh1Vr4GjtWbd5kvWlJx/IK4Rykb2flMVa52e85nr+OHdWjF7gNJTkgrQJ7cggAACCCCAAAIIIIAAAggg4FoBglnXejMaAgggUGyBZ6J76IWn+5g7Y41dq/Pe+4/6PjUut+6Y4f309IDu5u5W43p70XI9NuTli457btj76ar1urPHkNxn3pr0nB558E7z919+3aubbuttnmVb0pdfQLA69JqaL5RNPLhTK2dHKyMtuaRbZHwEEEAAAQQQQAABBBBAAAEEzitAMMsXAwEEECgVAmd3nho7V42Q1N/PT5lZWWbwOmP+R7mzyHvsgHHEwdTZ72no6GkX3bz66otP6olHusrf308nT6Xq2Zfe1PR5H+bWzHs+7U8//6Zr23UvcTX/oDKK7D1Nl1VvZOnlr/3bFT93oDLTTpV4jzSAAAIIIIAAAggggAACCCCAwIUECGb5biCAAAIeJrB8wSR17tDSnFXi8WQNeu41Lf5ohfn7+Q4WaFC3pv79zqtqeHkt857vfvxZHe6LtuyI3bRyvq5r3ND8/Pc/DiooMECVK5Y3z6M1glzjDNuX35irL77ekqvpzEMMAoLC1LFPjCKqNrCs3tG927Rq3iBlZaR62KoyHQQQQAABBBBAAAEEEEAAAU8TIJj1tBVlPggg4NUCY4f30+B+D5rBqXF9/tUmdbx/4FkTMy21RqZ5d9impWfopclzNH7qfEuMu/WLxWrUoM5FbY8cS9SIl2M1d/EnTl2DwJBwdeoTq3KV61rGObxni1bPHyx7ZrpTx6c4AggggAACCCCAAAIIIIAAAo4QIJh1hCI1EEAAAZcKnH8v6uMP36NxI/orvGyY2c3+g0fU7+lXcl/gdabFvE+HhYZozb9n6NqrT+883fHbXt398DPauXtf7vbaVjdeqzmvj1TdWv8wd8impKaZu2ZzsrNV/R+VVa5saO7sz7fb1pE0waHlFdl3uspVOL2798x1cNdGrVkwRHZ7piOHoxYCCCCAAAIIIIAAAggggAACThMgmHUaLYURQAAB1wncGdVaU19+WtWrVjIHTU1L1+QZizRqwsyLNjFs4MN6/qlHzReJZWdna9a7yxQ9bOJ5n2nbqpk6tL5BK9duyD2ywNhFu3D6WDVuVM985kTyKQ0eOVnz3/+vwycfUraiOvadobDy1Sy1D+xYr7ULhynbnuXwMSmIAAIIIIAAAggggAACCCCAgLMECGadJUtdBBBAwEUCUe1u0ozXns0NZY3jCKbMWKSR42ec7eACB76uXTZDxo5Y4zp8NEGP/t/YfDtsLzWNiaMGaVCfB+TnZ1NGZqYmvrlAL05861KPFerz0PAqiuw7Q8bPvNe+7Wv15eIRysm2F6oeNyOAAAIIIIAAAggggAACCCBQ0gIEsyW9AoyPAAIIFEPACGVjJgxTreqnA0sjlJ02+309+1JMvqrnZrP9e92rV55/QqFlgpWTk6P3l8XroQEvFLqbvGfUGg+/vWi5HhvycqHrXOgBY4essVPW2DGbP5R9zjxSgQsBBBBAAAEEEEAAAQQQQACB0iZAMFvaVox+EUAAgb8FjFB2ytinVL9ujdxQ1ghFBz33WoGMli+YpM4dWpr3Jh5PNp9b/NGKs8/+neSOH/mE+jx0l2y+NjP4nThtvqbMXJx7n3GEQr+e98jX19fhO2aNs2SNM2WNs2XzXr9vjde6paMIZQu00tyEAAIIIIAAAggggAACCCDgjgIEs+64KvSEAAIIXELg1pub6s3xQ3Vl/dpFCmW73dPJPJM2otzpF4Wt+/YHtenSL8+oZ/fX5t1Za9ywbfuv6t5/pLbv3KNzj1FISDqhAUMn6INPVpu1LnCCQoHWt1yluurYN1ZBIeGW+3d//6nWfzhWyjGqcyGAAAIIIIAAAggggAACCCBQOgUIZkvnutE1Agh4sUCDujX13lvj1OSq+rkKWVl284Vf57v+PHxUjw95Wes2/Cj5nL5j8cxxuu+OdvLx8TF3wb40eY7GT51/3ufDQkO06oMYXX/Nlbmfp2dkKiMjUwEB/goM8Df/3jgOYdWXG3Xbv54s9uoYoWzUYzMVEHw6OD5z7dr8sTYsG08oW2xhCiCAAAIIIIAAAggggAACCJS0AMFsSa8A4yOAAAKFFGjbqpnmTRulalWsZ65eqMyBQ0fVa+BorflqsxnMGrtc57w+UpUrnj4e4Iefdqrt3f2UfDLlgp0YO3Snvfy0rmxQxwxzz72MUNbYSWucUWvspC3OFVG1gTo+GpMvlP3lm6Xa9J9JxSnNswgggAACCCCAAAIIIIAAAgi4jQDBrNssBY0ggAACBRMocjC7brM5wNtvjNRD991mngmbmZllnhf73Lj8Lws7t5vqVSvp6egeuqPTLWYo7Odnk92erSPHEvT+x/Ea/eqsi4a7BZndZdUbKbL3NPkHlbHc/r91C7Xls2kFKcE9CCCAAAIIIIAAAggggAACCJQKAYLZUrFMNIkAAl4vUJzDWgt60uuFxijW2AVfuYq1Gqt9r6nyDwi2PPTjqre0dc3bBS/EnQgggAACCCCAAAIIIIAAAgiUAgGC2VKwSLSIAAIIeLpA5TpN1b7nFNn8Ay1TNXbJGrtluRBAAAEEEEAAAQQQQAABBBDwNAGCWU9bUeaDAAIInFegANteL3pLAZ4vonzVejeo7cOTZLOdfonYmWvTJ5P0y4alRazKYwgggAACCCCAAAIIIIAAAgi4twDBrHuvD90hgAACbijguJC2WsOWatN9gnxtfmfnmZOjDcvGa9fmj91w7rSEAAIIIIAAAggggAACCCCAgGMECGYd40gVBBBAoFQK+Pv7yd/v9E7VlNRUl86hRqM2at1tnHx9bZZQdv2HY7X7+09d2guDIYAAAggggAACCCCAAAIIIOBqAYJZV4szHgIIIOBGAkYwGxZaRpmZWUo+ecplndVuEqlWXUfLx9c3d8yc7GytWzpKv2+Nd1kfDIQAAggggAACCCCAAAIIIIBASQkQzJaUPOMigAACbiBQEsFs3es6q+W9IyUfn1yB7Gy7vlw8Qn9sX+sGKrSAAAIIIIAAAggggAACCCCAgPMFCGadb8wICCCAgNsKuDqYPW8oa8/S2oXDdGDHerd1ojEEEEAAAQQQQAABBBBAAAEEHC1AMOtoUeohgAACpUjAlcFs/WZ3qUWX4ZadsnZ7pta8M0QHf91YitRoFQEEEEAAAQQQQAABBBBAAIHiCxDMFt+QCggggECpFXBVMHtFi65qfscQi5M9M12r5w/W4T1bSq0fjSOAAAIIIIAAAggggAACCCBQVAGC2aLK8RwCCCDgAQKuCGavatVdTW8baNHKzEjV6nmDdHTvNg9QZAoIIIAAAggggAACCCCAAAIIFF6AYLbwZjyBAAIIeIyAs4PZa9r3VZN2j1pD2bRTip87UH/t3+4xnat+iwAAIABJREFUjkwEAQQQQAABBBBAAAEEEEAAgcIKEMwWVoz7EUAAAQ8ScGYwa+ySNXbL5r0yUpO1ck60Eg/u9CBFpoIAAggggAACCCCAAAIIIIBA4QUIZgtvxhMIIICAxwg4K5htfvsQXXFTV4tTWkqSVs4aoONHdnuMHxNBAAEEEEAAAQQQQAABBBBAoKgCBLNFleM5BBBAwAMEHB7M+vioRZfhqt/sLotO6skExc/qr+PH9nqAGlNAAAEEEEAAAQQQQAABBBBAoPgCBLPFN6QCAgggUGoFHBrM+vio5b0jVfe6zhaPlBNHtXJWPyUnHCi1TjSOAAIIIIAAAggggAACCCCAgKMFCGYdLUo9BBBAoBQJOCqY9fH1Vauuo1W7SaRl9ieTDil+Vj8ZP7kQQAABBBBAAAEEEEAAAQQQQOCsAMEs3wYEEEDAiwUcEcz6+NrUuts41WzUxiJp7JA1dsoaO2a5EEAAAQQQQAABBBBAAAEEEEDAKkAwyzcCAQQQ8GKB4gazRijb9qGJqtawpUXROEvWOFPWOFuWCwEEEEAAAQQQQAABBBBAAAEE8gsQzPKtQAABBLxYoDjBrK/NT226T8gfyh7erRWzByg9JcmLZZk6AggggAACCCCAAAIIIIAAAhcXIJjlG4IAAgh4sUBRg1mbzV9te0xS1fo3WPQSD+7UytnRykhL9mJVpo4AAggggAACCCCAAAIIIIDApQUIZi9txB0IIICAxwoUJZi1+Qeqfc8pqlynqcXlr/3bFT93oDLTTnmsFxNDAAEEEEAAAQQQQAABBBBAwFECBLOOkqQOAgggUAoFChvM+gUEq0OvqapYq3G+UHblnGhlZaSWQgVaRgABBBBAAAEEEEAAAQQQQMD1AgSzrjdnRAQQQMBtBAoTzPoHlVFk72m6rHojS/9H927TqnmDCGXdZlVpBAEEEEAAAQQQQAABBBBAoDQIEMyWhlWiRwQQQMDBAqERVVWhxlUKr1hLoeUqKCsjTYlH9yvx0K86svfHfKMFBIWpY58YRVRtYPns8J4tWj1/sOyZ6Q7ukHIIIIAAAggggAACCCCAAAIIeLYAwaxnry+zQwABbxLIkeRz8QnXu/4O1Wt2pyrWtB5FkPep9NRk7fkhTjs2LNGJY38oMCRcnfrEqlzluuZt9qwMpZw4qkM7v9XG/05RdnamNykzVwQQQAABBBBAAAEEEEAAAQQcIkAw6xBGiiCAAALuLVChxtVq/s//k/HzzJWdbVfSoV3a88MK/bblv0pPPSGbzV91r+usRq17qOxl1fW/Lxao+lWtVaZsJf2+bbV2bVqmY3/85N6TpTsEEEAAAQQQQAABBBBAAAEESoEAwWwpWCRaRAABBIojEF6lvm57/C0ZL+7KyclW8l8HtPen1fp10zKdTDp03tI1G7VRi3ueU2BwWSUd26uNH0/U4d3fFacNnkUAAQQQQAABBBBAAAEEEEAAgTwCBLN8HRBAAIFSJGCeVlCAIwssU/Lx0TXt+6pMeGX9vP59JR7ceckZh5StqHY9p8jH11frloxS4sFdl3zm7A2FbbAQpbkVAQQQQAABBBBAAAEEEEAAAQ8RIJj1kIVkGggg4J0CT/V7UL3+dbsur1NDgQH+ysnJUfLJFG37+VeNmzJXK9duMGF8fG3KybafF+nWm5sq+pGuanXjtXprwb/14sS3ZLzs65Z/jdWvmz8xd9caV/WqlTRySB917nCzKlUoL5vNV1lZdv3x52HNWvBvTXxzgXcuArNGAAEEEEAAAQQQQAABBBBAoAgCBLNFQOMRBBBAoKQFwkJDtHD6WHVqe5MZkJ7vMgLaKTMWacyk2ef9vE/3u9TnobvU5Kr6CvD3V0Zmphmunglmr7rlIf24epays7PUqEEdvRs7Ro0b1ZOPT/43jNnt2Vr0UZx6DxpT0jSMjwACCCCAAAIIIIAAAggggECpECCYLRXLRJMIIICAVWDW5BF6+P5/5oayxs7V1LR0+fnZFBwUmHvz3v2H9GC/5/Xtd6df2GXsen2iz/16oEuk+ee8Ias1mA1VxZpNdGDn1+Zzi2eO0313tMu9Pz0jUxkZmeZYxpjGZYz/0uQ5mjDtHZYLAQQQQAABBBBAAAEEEEAAAQQuIUAwy1cEAQQQKGUCN15/tRbNeEm1qlcxOz94+Jiih0/U8rgvzbD1vbfGqUWzxuZnRoA6/o15Gjt5jvn7i0Mf09Anepg7ZM+98gaz/gFlFBASplNJhxTV7ibNeX2kKlcsbz6yfcdu/euxEdq+c48ef/gejRvRX+Flw8zPvtm0Tbfc2beUidIuAggggAACCCCAAAIIIIAAAq4XIJh1vTkjIoAAAsUSeCa6h154uo+5W9U4U3bee/9R36fG5dYcM7yfnh7QPTd8fXvRcj025OV8wezxEyd14OARNbi8lrnr1RrMBivbniW7PVMjn3pUw5/sZZ5ha+zMnTr7fQ0dPTV3vJVLpqndLc3N342QuPeTY7Tqi43FmiMPI4AAAggggAACCCCAAAIIIODpAgSznr7CzA8BBDxEIMd4hZc5l34979EjD94pfz8/ZWZlyQheZ8z/KHeeeXfFmkHqrPc1dMzpIHXw493MEPXjz77Q7IUfW3bQ5g1m/fyDZM/KUE5Ott6a9Jw5nnGdPJWqwSMna+7iT3LHy/u5ca7twGdf1bsffGZ+frZrD1kGpoEAAggggAACCCCAAAIIIICAgwQIZh0ESRkEEEDAXQSWL5ikzh1amu0kHk/WoOde0+KPVpy3vbwh7rnBbFZmuhmtXix4NYrm/TxvDXfxoA8EEEAAAQQQQAABBBBAAAEE3FGAYNYdV4WeEEAAgSIKjB3eT4P7PaigwACzwudfbVLH+weafw4IKauMlBOWyhcKZm3GjlmC2SKuAo8hgAACCCCAAAIIIIAAAgggcGkBgtlLG3EHAggg4GYC5z8g4NwXce0/eET9nn5FcZ9/I19fm26+b5Qq1rpaR37fqm8+HKvsbPsFjzIgmHWzJacdBBBAAAEEEEAAAQQQQAABjxMgmPW4JWVCCCDgjQJ3RrXW1JefVvWqlczpp6ala/KMRRo1Yab5e91ro9T8jqcVEBSqAzvWa+27QwlmvfGLwpwRQAABBBBAAAEEEEAAAQTcRoBg1m2WgkYQQACBoglEtbtJM157NjeUTUvP0JQZizRy/AyzYGhEVbV5cIIi/tHA/L0gwazx8i/OmC3aevAUAggggAACCCCAAAIIIIAAAgURIJgtiBL3IIAAAm4qYISyMROGqVb1KmaHRig7bfb7evalmNyOA4PLqtbV7VX/xntUvko9Hdj59SV3zBrBrD0rQzk52ZaXe508larBIydr7uJPcutf7OVg5z90wU0xaQsBBBBAAAEEEEAAAQQQQAABFwoQzLoQm6EQQAABRwoYoeyUsU+pft0auaHs24uWa9Bzr513mKDQCN364HhlpiZr7cJhFz3KwD8gxAxlszLTNPKpRzX8yV4KDPBXVpZdU2e/r6Gjp+aOsXLJNLW7pbn5+8HDx9T7yTFa9cVGR06VWggggAACCCCAAAIIIIAAAgh4nADBrMctKRNCAAFvELj15qZ6c/xQXVm/doFC2TMml1/XWdWvvEVfvff8JYLZMgoICdOppEMyAuA5r49U5YrlzTLbd+5R36fG6dvvftK5Lxz7ftsONe/Y0xuWgDkigAACCCCAAAIIIIAAAgggUCwBgtli8fEwAggg4HqBBnVr6r23xqnJVfVzBzd2shov/Drf9efho3p8yCta9+0PqliziRrceI+++XDsxYPZwFBdVu0KHdq92Sy5eOY43XdHO/n4+Ji/p2dkKiMjU8FBgfLzs5l/Z4z/0uQ5mjDtHdejMCICCCCAAAIIIIAAAggggAACpUyAYLaULVhB2w0LDdGwgT31QJdI1fhHZTM4ycnJUeLxZH22+muNGBer/QeP5Cv31fJZuql54wsOk3wyRQOffVXvfvCZ5Z6hT/RQ3x53545lhDa7fttn/pNn459WcyGAgOME2rZqpnnTRqlalYoFKnrg0FH1Gjhaa9ZtVoWajdXQDGZfumgwGxAUqoY3ddVPa+ebRxo0alBH78aOUeNG9XLD2byD2+3ZWvRRnHoPGvP3X+coRz46HeNyIYAAAggggAACCCCAAAIIIIDAuQIEsx74nTBC2SWzX1GH1jeYAcqZnXRGOGvsbjOuXbv/MF/gE/f5N7kCza5tZO7Cq12j6gVVzhfMThrzf+Y/Zw4KDDDHMl4+ZIxjs/nKuN94O/yYSbM9UJopIVAyAq4JZsPUquuL2rnp39r/yzpzotWrVtLIIX3UucPNqlShvPn/uPH//B9/HtasBf/WxDcXlAwIoyKAAAIIIIAAAggggAACCCBQCgUIZkvhol2q5VdffFJPPNJVvr6++mTll/q/EZPN3bFGYPvK80+o179uN0PUz7/apI73D8wtd98d7RU7cZgZqo55bbZejbl0yNK72x2aOGqQwsuGav3GHzVg6ATz/MmObVpo8tjBuqJeLTO0eeTJseZuPS4EECiiQI7kiO2n1RrerIYt7tVX741UZnrKBZsJKVtRLbu+qF++Wao/tq8tYtM8hgACCCCAAAIIIIAAAggggAACFxIgmPXA78amlfN1XeOG+uGnnWp7dz9z12re68xZkUf/StJjQ8bpPytP74Y78+b14ydOWv7+YkTLF0xS5w4ttXf/IT3Y73nzZUBnri63tTGD3grly2nWu8sUPWyiB2ozJQRKl0DZirV1RYuu2v/Ll/pz17cXbD68cl0lH/tDdnvm6XscFAyXLi26RQABBBBAAAEEEEAAAQQQQMB5AgSzzrMtkcqtbrxWMyc9q8trVdc7S/6rx4a8nK+PF4c+JuNM2PT0TMt5sdNfHa4+3e/Sb78f0J0PPaWdu/dddA55jz5Y8vEqM5g991r1QYzatLxevKm9RL4ODIpAHoH8yWpQmfJKS0k4HbrmXsapsJa/QBEBBBBAAAEEEEAAAQQQQAABBJwgQDDrBFR3L2kcPTCozwPmG9TzvsjrTIj65Tff6+DhY/pnZCuFlgk2z5D8Zdfv+V7k1e2eTnrzlWcUHByo12IX6oXxM/JN/a1Jz+mRB+9U3pcPubsP/SFQ2gSa3z5EV9zU1dJ2yomjWjmrn5ITDjhhOn+HvGfyW97w5QRjSiKAAAIIIIAAAggggAACCHi6AMGsp6/wOfMzzpld8+8ZuvbqBtrx217d/fAz5s5Y4++/+WyueSbsqZRU85xZ4yVeOTk5CgkOMl8iZvz+9qLlGvTca2bVZ6J76IWn+5h/vtCZtBfanetl7EwXAecI+PioRZfhqt/sLkv9k0mHFD+rn4yfl7r8/f1kvBjQuFJT0y91O58jgAACCCCAAAIIIIAAAggggICDBAhmHQRZWsrMnfqCHrwnStnZ2Xrz7aV65sU3zNZv79hKb00aoUoVImScMTt5+kKNe32u+dkDXSI1eujjqlenuvnZiJdjNWP+RypI6FqQe0qLHX0i4FYCPj5qee9I1b2uc75QdsXMvjJ2zBbkMoLZsNAyyszMUvLJUwV5hHsQQAABBBBAAAEEEEAAAQQQQMABAgSzDkAsLSVmvvacetx/m/z9/PT5V5t136PDcl8MZhw3MHZ4P/Pogqmz3tfIc44lOPMiLyO4XfftD2rTpR/BbGlZePr0OAEfX1+16jpatZtEWuZmHFtgHF9Q0FDWeJhg1uO+HkwIAQQQQAABBBBAAAEEEECglAgQzJaShSpOm8YxBbMmj5ARrtpsvlq/8UcNGDpB23fuKVTZlUumqd0tzbX/4BE91P8Fdbj1hvO+RCxvUXbMFoqYmxG4pICPr02tu41TzUZtLPceP7ZX8bP6K/VkwiVr5L2BYLZQXNyMAAIIIIAAAggggAACCCCAgMMECGYdRumehRo1qKM3xw/VLS2uNRs0dso++n9jzXC1sNe5L/Iyar88YoBZ5rlxsYp5e2m+kmeCWePsyieefVWLP1pR2GF1Y9OrC/0MDyDgiQJGKPuPm6JVpkoTy/Qyjv+pfV9OVHbGyUJPOyU1zXw5n3GWdLUqFQv9PA8ggAACCCCAAAIIeKfAt1t+8s6JM2sEEEDAgQIEsw7EdLdSUe1u0pSxT6l+3RrKyrLr/Y/j9cTwibnHF5zbb7NrG5lnzH66av15p/L2GyP18P3/NEOcXgNHq0qly/TmK88oODhQr8Uu1AvnHH9gFDk3zF2zbnOhmQhmC03GAx4o4OPrp2o3D1JI5UaW2aUn/aE/vnxV2ZkpRZo1wWyR2HgIAQQQQAABBBDwegGCWa//CgCAAAIOECCYdQCiO5a4M6q1pr78tKpXrWQGsdPmLDlvcHqm93/Pe1V3dLpFBw8fU+8nx2jVFxvzTeur5bN0U/PG2r5jt1re3kcN69XWe2+NU+0aVbXk41V6sN/zF3zm+2071LxjT3ekoicE3F7A5h+o9j2nqHKdppZe/9q/XfFzByozregv7eIoA7dffhpEAAEEEEAAAQQQQAABBBDwUAGCWQ9cWGOn7IzXnjVD2YSkExo7abamzV5y0Zm+PCJagx/vZt7z5ttL9cyLb1ju79fzHo17boDKhpXR+8vi9dCAF8zPly+YpM4dWmrv/kNmMPvtd2f/OcuZF4ZVKF9Os95dpuhhEz1Qmykh4FwBv4Bgdeg1VRVrNbYMdHTvNq2aN0hZGanFaoBgtlh8PIwAAggggAACCCCAAAIIIIBAkQUIZotM574PfvbeG+rQ+gYdTz6pEeOma+Y7H12yWeO82A/nTjSPPTh+4qQmT1+oca/PNZ8zQtkXnu5rHnPwx5+H9ciTY3XmSILe3e7QxFGDFF42VF9v2qqhY6aZ4WzHNi00eexgXVGvVu7RB0U5xuCSjXMDAh4s4B9URpG9p+my6tbjCw7v2aLV8wfLnple7NkTzBabkAIIIIAAAggggAACCCCAAAIIFEmAYLZIbO77UM8H/mmeK2vsbL3UZRxxMPDZV/XuB5+Ztxohq7Er1ghgc3JylJp2OvQJDgqUj4+PjhxL1IiXYzV38SeW0jNfe0497r9NAf7+5lm2aekZ5jM2m695jMKUGYs0ZtLsS7XD5wggkEfACGU79ZmuiKoNLC4Hd23UmgVDZLdnOsSLYNYhjBRBAAEEEEAAAQQQQAABBBBAoNACBLOFJnPvB4xzZY0drr6+vpds9Nxg1njgxuuv1vODH1HLG65RWGiIWcO4b/3GH/XSlLctRxXkHWDoEz3Ut8fdqvGPyvLzsyk9I1O7ftunqbPf19uLll+yF25AAIGzAgFBYerYJyZfKHtgx3qtXThM2fYsh3ERzDqMkkIIIIAAAggggAACCCCAAAIIFEqAYLZQXNyMAAIIOFcgMCRcnfrEqlzlupaB9m1fqy8Xj1BOtt2hDRDMOpSTYggggAACCCCAAAIIIIAAAggUWIBgtsBU3IgAAgg4VyA4tLwi+05XuQq1zhPKPqec7GyHN0Aw63BSCiKAAAIIIIAAAggggAACCCBQIAGC2QIxcRMCCCDgXIGQshXVse8MhZWvZhno963xWrd0lFNCWWMgglnnrivVEUAAAQQQQAABBBBAAAEEELiQAMEs3w0EEECghAVCw6sosu8MGT/zXru//1TrPxwr5eQ4rUOCWafRUhgBBBBAAAEEEEAAAQQQQACBiwoQzPIFQQABBEpQwNgha+yUNXbM5r12bf5YG5aNd2ooa4xHMFuCi8/QCCCAAAIIIIAAAggggAACXi1AMOvVy8/kEUCgJAWMs2SNM2WNs2XzXr98s1Sb/jPJJa0RzLqEmUEQQAABBBBAAAEEEEAAAQQQyCdAMMuXAgEEECgBgXKV6qpj31gFhYRbRv/fuoXa8tk0l3VEMOsyagZCAAEEEEAAAQQQQAABBBBAwCJAMMsXAgEEEHCxQETVBur4aIwCgsMsI//4+WxtXT3bpd0QzLqUm8EQQAABBBBAAAEEEEAAAQQQyBUgmOXLgAACCLhQ4LLqjRTZe5r8g8pYRjV2yRq7ZV19Ecy6WpzxEEAAAQQQQAABBBBAAAEEEDgtQDDLNwEBBBBwkYAZyj4aI/+AYMuImz6ZpF82LHVRF6eHiSjjqxvqB+uK6sGqUj5IKWl2/fbnKW3dl66f9qW7tBcGQwABBBBAAAEEEEAAAQQQQMAbBQhmvXHVmTMCCLhcoGKtxmrfa6o1lM3J0YZl47Vr88cu6+feFmX1SPtwdbrGumM3bwO/H8nUovUnFPNZgg4nZbmsNwZCAAEEEEAAAQQQQAABBBBAwJsECGa9abWZKwIIlIhA5TpN1b7nFNn8A8+On5Oj9R+O1e7vP3VJT1fVCNTknpXVvsmFA9lzG0nLzNFzi45o6n8TXNIjgyCAAAIIIIAAAggggAACCCDgTQIEs9602swVAQRcLlC13g1q+/Ak2Wz+llD2qyUv6Pet8S7p587mYfromepFHmvumiT1nX6wyM/zIAIIIIAAAggggAACCCCAAAII5BcgmOVbgQACCDhJoFrDlmrTfYJ8bX65I+RkZ2vd0lEuC2Vvuy5Unzxbo9gzfPfL4+r15p/FrkMBBBBAAAEEEEAAAQQQQAABBBA4LUAwyzcBAQQQcIJAjUZt1LrbOPn62nKrZ2fb9eXiEfpj+1onjJi/ZI3L/LV5Yh1dFna2h+IM/OL7R/XSh8eKU4JnEUAAAQQQQAABBBBAAAEEEEDgbwGCWb4KCCCAgIMFajeJVKuuo+Xj63s2lLVnae3CYTqwY72DR7twuXcHVdO/WpV16HhNn9mjrXvTHFqTYggggAACCCCAAAIIIIAAAgh4owDBrDeuOnNGAAGnCdS9rrNa3jtS8vHJHcNuz9Sad4bo4K8bnTbuuYWb1wvSNy/Xcfh4HGngcFIKIoAAAggggAACCCCAAAIIeKkAwayXLjzTRgABxwvUb3aXWnQZbg1lM9O1ev5gHd6zxfEDXqTiG49UVnRUeaeMWbH3DiWeynZKbYoigAACCCCAAAIIIIAAAggg4C0CBLPestLMEwEEnCpwRYuuan7HEMsYmRmpWj1vkI7u3ebUsc9XfOe0y1W3coBTxn3w9QNa8vUJp9SmKAIIIIAAAggggAACCCCAAALeIkAw6y0rzTwRQMBpAle16q6mtw20hrJppxQ/d6D+2r/daeNeqHDlcn46MKu+08ad9MlfGrbgiNPqUxgBBBBAAAEEEEAAAQQQQAABbxAgmPWGVWaOCCDgNIHzhbIZqclaOSdaiQd3Om3cixV21vmyZ8b8cMMJPTD5QInMjUERQAABBBBAAAEEEEAAAQQQ8BQBgllPWUnmgQACLhe4JvJxNWnT2zJuWkqSVs4aoONHdru8nzMDdmhSRnHP13Ta+Ku2nlLUS/ucVp/CCCCAAAIIIIAAAggggAACCHiDAMGsN6wyc0QAAYcLGEcXGLtl816pJxMUP6u/jh/b6/DxClOQHbOF0eJeBBBAAAEEEEAAAQQQQAABBEpGgGC2ZNwZFQEESrFA89uH6IqbuuYLZVfM7KvkhJL/J/6Vy9l0YFYDpwm/tvwvDX+XM2adBkxhBBBAAAEEEEAAAQQQQAABrxAgmPWKZWaSCCDgEAEfH7XoMlz1m91lKZdy4qhWzurnFqHsmcZ2TK2ny6v4O2Ta5xZ58PUDWvL1CafUpigCCCCAAAIIIIAAAggggAAC3iJAMOstK808EUCgeAI+Pmp570jVva6zpc7JpEOKn9VPxk93ul7vXUVP3BbhlJYq9NqppBS7U2pTFAEEEEAAAQQQQAABBBBAAAFvESCY9ZaVZp4IIFBkAR9fX7XqOlq1m0RaahjHFhg7ZY0ds+52dbo2VP99robD23rniyQ9EnPQ4XUpiAACCCCAAAIIIIAAAggggIC3CRDMetuKM18EECiUgI+vTa27jVPNRm0szxkv+DJe9GW88MvdrtaNQjQgKkL33VhW8nFsd9c+vVs/7Ut3bFGqIYAAAggggAACCCCAAAIIIOCFAgSzXrjoTBkBBAom4GvzU5vuE1StYUtrKHt4t1bMHqD0lKSCFXLhXY91iDBD2atrBkrKkSOT2VHvHdW4j465cDYMhQACCCCAAAIIIIAAAggggIDnChDMeu7aMjMEECiGgM3mr7Y9Jqlq/RssVRIP7tTK2dHKSEsuRnXHP2q86GtAVHkN6Bghfz8Hb5OVxBEGjl8zKiKAAAIIIIAAAggggAACCHi3AMGsd68/s0cAgfMI2PwD1b7nFFWu09Ty6V/7tyt+7kBlpp1yK7fOTUMVHVVena4tk6+vuZ8nadu+dI35VyWFBhUtsJ2zOkmPz+RcWbdadJpBAAEEEEAAAQQQQAABBBAo9QIEs6V+CZkAAgg4UsAvIFjte72uSrWusZQ99sdPWjV3kDLTUxw5XLFqBfr7KLqTcXRBedWu5G+pte9YpmLjEs3/UjKydWW1AE3qVVkdrwkt8Jin0rM1YtERvflZYoGf4UYEEEAAAQQQQAABBBBAAAEEECiYAMFswZy4CwEEvEDACGU79JqqirUaW2Z7eM8WrZ4/WPZM93npVZPaQWYo+2j78HwrE7/1lGLiEvSfzSfzfXb3DWF6pF24bmt64YD2t0OZWrz+uGI+S9DRE3YvWHmmiAACCCCAAAIIIIAAAggggIDrBQhmXW/OiAgg4IYC/kFlFNl7mi6r3sjS3cFdG7VmwRDZ7Zlu0/X9N5dVdFSEWl4RYunJni3FxiUodkWidh3MuGi/ZUN8dUO9YNWrEqDLQm1Ky8zR/oRMbdubru373SeAdht0GkEAAQQQQAABBBBAAAEEEEDAwQIEsw4GpRwCCJQ+gYCgMHXsE6OIqg0szR/Y+Y0+nz/YbSZUIcx2+gVfUeGqEOZn6csIU41QdsbKJLfpl0YQQAABBBBAAAEEEEAAAQQQQODCAgSzfDsQQMCrBQJDwtWpT6zKVa5rDWV3rNfahcOUbc8EBdeBAAAgAElEQVRyC5+WDYPNUPaBlmXz9fPRt8lmKLv2f+5z/q1boNEEAggggAACCCCAAAIIIIAAAm4sQDDrxotDawgg4FyB4NDyiuw7XeUq1LIMtG/7Wn25eIRyst3jfNVH25czQ9lragVZ+jyeYlfMiiRNj0vQwUT3CJCdu2JURwABBBBAAAEEEEAAAQQQQMBzBAhmPWctmQkCCBRCIKRsRXXsO0Nh5atZnvp9a7zWLR2lnOzsQlRzzq21K/prQFSEGcoG+ftYBtm4K1WxcYl696vjzhmcqggggAACCCCAAAIIIIAAAggg4FQBglmn8lIcAQTcUSA0vIoi+86Q8TPvtfv7T7X+w7FSTk6Jt93p2jJmIPvPpqH5ennniyTFxiVp82+pJd4nDSCAAAIIIIAAAggggAACCCCAQNEECGaL5sZTCCBQSgWMHbLGTlljx2zea9fmj7Vh2fgSD2X9bD6K7hSh/lHlVa+Kv6XHAwlZ5lmysSsSlZxa8jt6S+lXgLYRQAABBBBAAAEEEEAAAQQQcAsBglm3WAaaQAABVwgYoWynx2fJOFs27/XLN0u16T+TXNHCRce4qmaQojuF67HIiHz3fb7tlGLiEvXxpuQS75MGEEAAAQQQQAABBBBAAAEEEECg+AIEs8U3pAICCJQCAeMFX8aLvs4NZf+3bqG2fDatxGdwb4uyio6KUOtGIfl6Mc6SjV2RoF8OZJR4nzSAAAIIIIAAAggggAACCCCAAAKOESCYdYwjVRBAwI0FylWqq459YxUUEm7pcuvaufoxfmaJdh5exmYeXWC85KtyuJ+llx1/pptnycbEJZRojwyOAAIIIIAAAggggAACCCCAAAKOFyCYdbwpFRFAwI0EIqo2UMdHYxQQHGbpytgla+yWLcnrxgbBio4qrwdblc3XxvJNyYpZkajVW0+VZIuMjQACCCCAAAIIIIAAAggggAACThIgmHUSLGURQKDkBS6r3kiRvafJP6iM24WyPduUM0PZpnWDLL2dTMs5/YKvuETtT8gseUQ6QAABBBBAAAEEEEAAAQQQQAABpwgQzDqFlaIIIFDSAhVrNVb7XlPlHxBsaWXTJ5P0y4alJdZejcv81T8qwjxPtkygr6WP73anmaHs/LXHS6w/BkYAAQQQQAABBBBAAAEEEEAAAdcIEMy6xplREEDAhQKV6zRV+55TZPMPPDtqTo42LBuvXZs/dmEn1qE6NCmjAZ0idGdz67EKxl0Lvzpu7pL9dldqifXHwAgggAACCCCAAAIIIIAAAggg4DoBglnXWTMSAgi4QKBqvRvU9uFJstn8LaHs+g/Havf3n7qgg/xD+PjI3CFr7JRtWDVPWCzpUFLW30cXJCkpxV4i/TEoAggggAACCCCAAAIIIIAAAgi4XoBg1vXmjIgAAk4SqNawpdp0nyBfm1/uCDnZ2Vq3dJR+3xrvpFEvXvbKagEaEFVe/TtF5Lvxi/+lKCYuQR99m1wivTEoAggggAACCCCAAAIIIIAAAgiUnADBbMnZMzICCDhQoEajNmrdbZx8fW25VbOz7fpy8Qj9sX2tA0cqeKkuN4QpulOE2ja2vnzMqDAzPtE8uuB/f6QXvCB3IoAAAggggAACCCCAAAIIIICAxwgQzHrMUjIRBLxXoHaTSLXqOlo+vmdfppVtz9LahcN0YMd6l8OEBfsqOqq8eZ7sP8qf3b1rNPLrwQzFrjRC2QRlcXKBy9eGARFAAAEEEEAAAQQQQAABBBBwFwGCWXdZCfpAAIEiCRih7C33j5GMg1z/vuz2TK15Z4gO/rqxSDWL81CzesHmLtket5bLV+a/3yUrJi5JK388WZwheBYBBBBAAAEEEEAAAQQQQAABBDxAgGDWAxaRKSDgrQJ1r+uslveOtIaymelaPX+wDu/Z4nKWh1qXM3fKNq8XZBk7NSNHsSsSzKML9h7NdHlfDIgAAggggAACCCCAAAIIIIAAAu4nQDDrfmtCRwggUACB+s3uUosuwy2hbGZGqlbPG6Sje7cVoILjbvlHhJ/5ci8jlC0bcvY4BWOEH35PN48tePvzJMcNSCUEEEAAAQQQQAABBBBAAAEEECj1AgSzpX4JmQAC3idwRYuuan7HEMvEjVA2fk60/tq/3aUgba8uowFREbr7hrB84763/oQZyn69I9WlPTEYAggggAACCCCAAAIIIIAAAgi4vwDBrPuvER0igEAegatadVfT2wZaQ9m0U4qfO9DloWz/jhHqHxWhRtUDLf0cPWHX9LhExcQl6K+TvOGLLzACCCCAAAIIIIAAAggggAACCOQXIJjlW4EAAqVGoEn7PrqmXR9LvxmpyVo5J1qJB3e6bB4Nqgaof1R5RUeFyzfPS8eMBtb9kmKeJbvk6xMu64eBEEAAAQQQQAABBBBAAAEEEECg9AkQzJa+NaNjBLxSwNgla+yWzXulpSRp5awBOn5kt8tM7mgWqgFR5RXZpEy+MWevTjJD2a1701zWDwMhgAACCCCAAAIIIIAAAggggEDpFCCYLZ3rRtcIeJVA89uH6IqbulrmnHoyQfGz+uv4sb0usQgJ9FV0VIT5kq+aFfwtY+45kmEGssZ5sulZLmmHQRBAAAEEEEAAAQQQQAABBBBAoJQLEMyW8gWkfQQ8WsDHRy26DFf9ZndZpply4qhWzuqn5IQDLpn+dXWCzFC2V9vwfOPFfX9SMSsS9dmWky7phUEQQAABBBBAAAEEEEAAAQQQQMAzBAhmPWMdmQUCnifg46OW945U3es6W+Z2MumQ4mf1k/HTFVe3W8opumO4WjQMsQyXmZWjmBUJio1L0u7DGa5ohTEQQAABBBBAAAEEEEAAAQQQQMCDBAhmPWgxmUopFciR5FP03ov5eNEHduKTPr6+atV1tGo3ibSMYuyQNXbKGjtmnX1VLmf7+wVfEYooY7MM99PedDOUnbUqydltUB8BBBBAAAEEEEAAAQQQQAABBDxUgGDWQxeWaSFwSQE3TXSNULZ1t5dVs1EbyxSMs2SNM2WNs2Wdfd3SKETRnSJ0301l8w31wTcnFBOXqK9+TnF2G9RHAAEEEEAAAQQQQAABBBBAAAEPFiCY9eDFZWqlQ8BN89ESwfPxtal1t3H5Q9nDu7Vi9gClpzh/h2rfDhHmebJX1wy0GCSctCt2xekXfB05bi8RHwZFAAEEEEAAAQQQQAABBBBAAAHPESCY9Zy1ZCalUCBvKPvQfbdp2ivPKCzUepbphaaVkZmpiW8u0IsT3zJvWTTjJd1/V4eLKpz7jDuR+dr81Kb7BFVr2NLS1vHDuxX31uPKSEt2aruXV/Y/fXRBpwj5+1nPlvhmR6oZyi5ed9ypPVAcAQQQQAABBBBAAAEEEEAAAQS8R4Bg1nvWmpm6oYAjg9mVS6ap3S3NS2Uwa7P5q22PSapa/wZL/4kHd2rl7Ginh7Kdm4ZqQFR5RV1bJp/f3DVJio1L1Pd70tzwG0RLCCCAAAIIIIAAAggggAACCCBQWgUIZkvrytG3Bwmcjmcf6BKp1158UqFlLrxjNiDAX4EB/ubcDxw6ql4DX9Sadd+Zv2/9YrEaNahj/jk1LV1ZWfn/ub2xY/b1mYv1yhvz3MbP5h+o9j2nqHKdppae/tq/XfFzByoz7ZTTeg308zGPLTB2ytapdNr1zLXvWKYZyBr/pWRkO60HCiOAAAIIIIAAAggggAACCCCAgHcKEMx657oz61IocOP1V5vHFdSqXkU5OTl6f1m8HhrwgjmTZtc20ntvjVPtGlXN399etFyPDXnZ7WfpFxCsDr2mqmKtxpZej+7dplXzBikrI9Vpc2hSO8g8tuDR9uH5xojfekoxcQn6z+aTThufwggggAACCCCAAAIIIIAAAggg4N0CBLPevf7M3h0ECvj2r5gJQ9X3oS7y9fVV4vFkDXruNS3+aIU5g7atmmnetFGqVqWijF2xr8Uu1AvjZ7jD7C7Yg39QGUX2nqbLqjey3HN4zxatnj9Y9sx0p/V//81lzZ2yLa+w7k7Ozs5RTFySYlcmaNefGU4bn8IIIIAAAggggAACCCCAAAIIIIAAwSzfAQRKgYBxRMGHcyeqft0aZrfrvv1Bbbr0y+0874vD0jMyNf6NeRo7ec6FZ1bAMNhZNAFBYerYJ0YRVRtYhji4a6PWLBgiuz3TKUNfFmZTdFR5DegUrgpl/SxjbN+fbh5bMGNlolPGpigCCCCAAAIIIIAAAggggAACCCCQV4Bglu8DAqVA4OUR0Rr8eDf5+/uZ58e+NHmOJkx7J7fzZ6J76IWn+yg4KFBp6Rnas+9P1an5DwUFBshuz9Yffx7Wwg/jNGrCzNxnTmezrk9oA0PC1alPrMpVrmuRP7BjvdYuHKZse5ZTVuTmhsFmKPtAy7L56v/722TFrEjU2p+cd56tUyZFUQQQQAABBBBAAAEEEEAAAQQQKLUCBLOldulo3KMF8uSlDerW1JLZr+jqKy83p/zDTzvV9u5+Sj6Zkkvw4tDHNPSJHgrwt77AKq+REdCuWPONuvcfaXnWlY7BoeUV2Xe6ylWoZRl23/a1+nLxCOVk539hmSP6e6R9uHme7DW1gyzljqdkKzYuQbErEnUw0TmBsCP6pwYCCCCAAAIIIIAAAggggAACCHieAMGs560pM/IAgbz7WIcP6qnnn3rU3P2amZmlKTMX67lxMZZZTn35aT3W4275+dnMF4P9efiYEhKOq0yZYNWqXlU2m695//l227qKK6RsRXXsO0Nh5atZhvx9a7zWLR2lnOxsh7dSu6K/+kdFmDtlg/x9LPU37ko1A9l3vzzu8HEpiAACCCCAAAIIIIAAAggggAACCFxKgGD2UkJ8joDLBXKUIx8ZMWJYaIhWfRCj66+50uxi7/5DerDf8/r2u5+kc44hqF61krp0vlUhwUGa+OaC3K7HDu+nwf0eNINd4/r8q03qeP/APLNy/nEGRijb6fFZCg2vYtHc/f2nWv/hWCnH6MGxV6drymhAVIT+eX1YvsLvfJGk2Lgkbf4t1bGDUg0BBBBAAAEEEEAAAQQQQAABBBAooADBbAGhuA0Blwick5H273WvXnn+CYWWCTZ3wr6/LF4PDXjh71YKFqgaRyEsf3ey6tWpbj63feceNbm1m0umYwxihLGRfWe4LJT1s0nRncqbO2XrVTkdRp+5DiRmaXpcgmLiEpWc6vgdui5DZSAEEEAAAQQQQAABBBBAAAEEECj1AgSzpX4JmYAnC6xdNkOtbrzWnOLhowl69P/GKu7zbwo95a1fLFajBnXM5w4cOqpeA0drzbrNha5T2AeMYwuM4wuMHbN5r12bP9aGZeMdvlP2qhqB5i7ZxyMj8rX6+bZTio1L1LJNyYWdBvcjgAACCCCAAAIIIIAAAggggAACDhcgmHU4KQURKIZAnk2w3e7pJOPs2Ihyp/8p/qer1uvOHkPyFW/cqJ7ejRmtmtWrmp9t+/lXtb7zsdz7ml3bSO+9NU61a5z+3FU7Zo0XfBkv+jJe+JX3+uWbpdr0n0nFQDr/o/e2KGuGsrc2Csl3g3GWrLFT9ucDGQ4fl4IIIIAAAggggAACCCCAAAIIIIBAUQQIZouixjMIuEBg+YJJ6tyhpTnSyVOpevalNzV93ocK8PdTRmaWpYO8O2vT0jM0ZcYijRw/w7xn7tQX9OA9UbkvAPtkxVe6u9czTp1BuUp11bFvrIJCwi3j/G/dQm35bJpDxw4PsSk6KsI8uqBKuJ+l9o4/082zZGPjEswTebkQQAABBBBAAAEEEEAAAQQQQAABdxEgmHWXlaAPLxewnhfb5bY2ip04TJUqnP4n+T/8tFNt7+6n5JMp53UaNvBhPf/UowoOCjQ/N86jTUlNM/9svAzMx8d4lZiUeDxZQ0dP1dzFn5z77jCH+UdUbaCOj8YoINj60q0fV8/S1s/nOGwco9CNDYIVHVVeD7Yqm6/u8k3JilmRqNVbTzl0TIohgAACCCCAAAIIIIAAAggggAACjhAgmHWEIjUQKK7AOe/xejd2jB7oEmkGqsYO2Jcmz9H4qfPzjZL3sddfGqJHu9+ZG86ee3NqWromz1ikURNmFrfbCz5/WfVGiuw9Tf5BZSz3GLtkjd2yjrx6tilnhrJN6wZZyp5KyzZf7mUcX7D/r0xHDkktBBBAAAEEEEAAAQQQQAABBBBAwGECBLMOo6QQAo4RaNuqmeZNG6VqVU6/MGvHb3t198PPaOfufecdwAhvjR2yxmXstB3cr5saX1lPYaEhZrBr7Jzdtv1XjX5ttlau3eCYJs9TpWKtxmrfa6r8A4Itn276ZJJ+2bDUYePWuMzfPLYgulOEygT5Wupu2Z2mmLgEzV973GHjUQgBBBBAAAEEEEAAAQQQQAABBBBwhgDBrDNUqYlAYQXO2TF7ocdfeLqv2rdqpnGvz80NWWvVqKq9fxws7IgOvb9ynaZq33OKbP6nj1Iwr5wcbVg2Xrs2f+ywsdo3KWMGsnc2tx6TYAyw6KsTilmRoG93pjpsPAohgAACCCCAAAIIIIAAAggggAACzhIgmHWWLHURcLBAvTrV9eHcibqqYV0dPpqgYWOm6d0PPtOtN1+vti2v10tT5igry37RUY0dtAMe6aqYOUsc1l3Vejeo7cOTZLP5n62Zk6P1H47V7u8/dcg4xhG5AzqV14CocDX8R57wV9KhpCxNj0s0jy9ISrn4/B3SDEUQQAABBBBAAAEEEEAAAQQQQAABBwgQzDoAkRIIOEqg6x3ttXzFl0rPsJ6NekX92po+cbha3XhN7ou8vvvxZ3W4L1rNrm1kHn1gt9u18IM4vfHWYh1LsP5Tfn8/fz3UNUqPdLtDoaFldF277g5puVrDlmrTfYJ8bX659XKys7Vu6Sj9vjXeIWNcWS1A/aPKa0Cn0y9Cy3t9sT1FsXGJ+nDDCYeMRREEEEAAAQQQQAABBBBAAAEEEEDAVQIEs66SZhwEzitgPcNg5ZJpandLc/NOuz1b738cr+hhE5R8MkV3RrXW1JefVvWqlczPTySf0uCRk7XvwGHLmbSrv9yoTg8M0ulTZ6VWN1yjBbFjVLNaZfP37Tv3qMmt3Yq9HmYo+9BE+fracmtlZ9v15eIR+mP72mLXNwp0aR6mAVERatfY+jIx47OZ8YlmKPu/P9IdMhZFEEAAAQQQQAABBBBAAAEEEEAAAVcKEMy6UpuxELiEQN5g9sCho+o1cLTWrNuc+5QRzPbreY98fX2VkZmpiW8u0Bdfb7EEs59/tUkd7x+Y+8y5LxNzRDBbo1Ebte42Ll8ou/bdoTqwY32x1zks2FfRURHmTtlqEWd34xqFfz2UodgVRiiboEuc3FDsPiiAAAIIIIAAAggggAACCCCAAAIIOEuAYNZZstRFoAgC/573qu7odIv55JFjiXpsyDj9Z+W63EovDn1MQ5/ooQB//wsGs2vXf2cecXDmOjeYPTe4LWybtZtEqlXX0fLx9c19NNuepbULhzkklG12ebCio8LV49bwfK3997tkxcQlaeWPJwvbNvcjgAACCCCAAAIIIIAAAggggAACbiVAMOtWy0Ez3i6Qd0dsalq6xrw2W6/GLMhliZkwVH0f6mLumDXOoR3/xjyNnTxHP3y+UFdfebl536979uvOh57Szt37zN97PvBPTRn7lMqGnT4O4J0l/9UjT479u6b1KIVL+de9rrNa3jtSMt7G9fdlt2dqzTtDdPDXjZd6/JKfP9S6nLlTtnm9YMu9aZk5iolLMF/y9ftR6/m7lyzKDQgggAACCCCAAAIIIIAAAggggIAbChDMuuGi0JK3CZwNR7vc1kYzJz2ryyLKmQjbtv+q7v1HmufCnnvG7OGjCXr0/8Yq7vNv9G7sGD3QJdJ8MZhxxMG02Us0bMw0hYWG6IM5E9TulmbmZ+cLewuqXb/ZXWrRZbg1lM1M1+r5g3V4z5aCljnvfVUj/DWgU7gGRJVXuZCzO3GNm3/8PU0xcYl6+/OkYo3BwwgggAACCCCAAAIIIIAAAggggIA7CRDMutNq0AsCxo7WmNH6V5dIc1escRk7YzMyMhUcFCg/v9Mv2srJydEHn3yubo+PMH83At3YicNUqUJE7ucpqWlmGGs8Z/w0ru9+/Nk85sB4mVhhritadFXzO4ZYHsnMSNXqeYN0dO+2wpTKd2+bq8soulOE7r4xLN9n768/Ye6U/XpHarHG4GEEEEAAAQQQQAABBBBAAAEEEEDA3QQIZt1tRejH6wWqV62kOa+PzN3lei6IEcpu/uFnc7essZP2zDV62ON6qt+DZhB7vmv/wSPq9/Qr5g7bs9eljzK4qlV3Nb3t7MvEjGcz004pfu5A/bV/e7HWq1/HCA2IilCj6taej56wm8cWxKxI0F/J9mKNwcMIIIAAAggggAACCCCAAAIIIICAOwoQzLrjqtCT9wmck48aRxAMG9jTPJ6gxj8qmztls7Ls+uPPw3p/WbwmTJt/3l2vD913m554tKsaNayrkOAgc2etsTt2/cYf9dKUt/Xtdz+dtr10Hmvedk27PmrSvo9lPTJSk7VyTrQSD+4s8jo1qBqg/p3Kmy/58vU9e16tUXDdLymKjUvUkq9PFLk+DyKAAAIIIIAAAggggAACCCCAAALuLkAw6+4rRH8IXETAz89XNj9/paelF9Lp0smssUvW2C2b90pLSdLKWQN0/MjuQo539vY7moWaZ8lGNjn9MrK815zVSYpZkaitv6cVuT4PIoAAAggggAACCCCAAAIIIIAAAqVBgGC2NKwSPSJwAYFy5cLMHaeJiY7dXdr89iG64qaullFTTyYoflZ/HT+2t0jrERLoa54l2z8qQjUr+Ftq7DmSqelxCeZLvtKzjNCYCwEEEEAAAQQQQAABBBBAAAEEEPBsAYJZz15fZldaBS6woTXvXxsHAERElDNPJUhMPH7JmZrPXmqjrI+PWnQZrvrN7rLUSzlxVCtn9VNywoFLjnO+G66rE2SeJdu7bXi+j+N+OKXYuAR9uuVkkWrzEAIIIIAAAggggAACCCCAAAIIIFAaBQhmS+Oq0bPXCZwvT/WVFH6RYPZSGWw+RB8ftbx3pOpe1zlfKLtiZl+dTDpUJPdurcppQKcI3dQw2PJ8ZlaOeWyBsVP2t8OZRarNQwgggAACCCCAAAIIIIAAAggggEBpFSCYLa0rR99eL3AmmDUgEgqwY/aiYD4+uuX+MardJNJymxHGxs/qV6RQtlI5m3mWrLFTtnwZm6XuT/vSFROXoFmrkrx+HQFAAAEEEEAAAQQQQAABBBBAAAHvFCCY9c51Z9YeIOCoYNbH11etuo7OF8oaxxYYxxcYxxgU9rrlyhBFR0XovpvK5nv0g29OmGfJfvVzSmHLcj8CCCCAAAIIIIAAAggggAACCCDgMQIEsx6zlEzE2wQcEcz6+NrUuts41WzUxsJnvODLeNGX8cKvwl59O4QrulN5XV0r0PJo4im7Gcga58keOW4vbFnuRwABBBBAAAEEEEAAAQQQQAABBDxKgGDWo5aTyXiTQHGDWV+bn9p0n6BqDVtaQ9nDu7Vi9gClpxTumIG6lQM0IOp0KOvvZ7ya7Oy1YUeKYlYkafG6S7+kzJvWkLkigAACCCCAAAIIIIAAAggggID3ChDMeu/aM/NSLlCcYNZm81fbHpNUtf4NFoXEgzu1cna0MtKSC6VzW9NQRXeKUNR1ofmem7cmydwp+/2etELV5GYEEEAAAQQQQAABBBBAAAEEEEDAkwUIZj15dZmbRwsUNZi1+Qeqfc8pqlynqcXnr/3bFT93oDLTThXYLdDPx3y5l/GSrzqV/C3P7TuWqekrEs1QNiU9u8A1uREBBBBAAAEEEEAAAQQQQAABBBDwBgGCWW9YZebokQJFCWb9AoLVoddUVazV2GJydO82rZo3SFkZqQW2alI7SAM6RahP+/B8z8RvPWWeJfvJ5pMFrseNCCCAAAIIIIAAAggggAACCCCAgDcJEMx602ozV48SKGww6x9URpG9p+my6o0sDof3bNHq+YNlz0wvsM/9N5c1d8q2uiLE8kx2do55luz0uATtPJhR4HrciAACCCCAAAIIIIAAAggggAACCHibAMGst6048/UYgcIEswFBYerYJ0YRVRtY5n9w10atWTBEdntmgVwuC7OZL/fqHxWhimVtlme2709XbFyiZqxMLFAtbkIAAQQQQAABBBBAAAEEEEAAAQS8WYBg1ptXn7mXOgH/wDKq2aiNKta6RuUq1VRI6GXmHFKSjynp6O86sucH7fvfWtmzzu5+DQwJV6c+sSpXua5lvgd2rNfahcOUbc8qkMPNDYMVHVVeD7Qsm+/+f29MNs+SXftTwc+nLdCg3IQAAggggAACCCCAAAIIIIAAAgh4qADBrIcuLNPyLAFjx2vjdo/oihb3y9dm3al67kyzMtP0y9dLtPXz2QoIClVk3+kqV6FWvlB2zbtDlZNtLxDUI+3CFR0VoWtqB1nuP5GSrZi4BMWuSNLBxILtui3QgNyEAAIIIIAAAggggAACCCCAAAIIeLgAwayHLzDTK/0C1a+8RTfeOUwhZSsUajKnkg7J1+an4DDrc/u2r9WXi0cUKJStVdHfPEt2QFR5Bfv7WMbf9GuaGcq+++XxQvXFzQgggAACCCCAAAIIIIAAAggggAACEsEs3wIE3FigfrM71eLu5xzW4e9b47Vu6SjlZGdfsmbHa0IVHRWuf14flu/eBV8cN48u2Pxb6iXrcAMCCCCAAAIIIIAAAggggAACCCCAQH4Bglm+FQi4qUDNq9rq1gdfcVh3u7//VOs/HCvl5Fy0pp9N5g7ZAR0jVK9qgOXePxOyFLsiwQxlk1MvHe46rHkKIYAAAggggAACCCCAAAIIIIAAAh4mQDDrYQvKdDxDwDi24I5BixUQnH+3alFmmJWRqg8m3KHMtJMXffyqGoHm0QWPR0bku2/NtlOKWZGoZRuTi9ICzyCAAH4mgx8AACAASURBVAIIIIAAAggggAACCCCAAAII5BEgmOXrgIAbChjHFxjHGDjy2r5+sb779I0Llry3RZgGdCqvW68KyXfP9BWJio1L0M8HMhzZErUQQAABBBBAAAEEEEAAAQQQQAABrxUgmPXapWfi7ioQGl5Fdz+zzOHt5eRka+m4TkpPte54DQ+xKToqQv2jIlQl3M8y7o4/02WEssbRBZc4AcHh/VIQAQQQQAABBBBAAAEEEEAAAQQQ8GQBgllPXl3mVioFrmrVXU1vG+iU3jcsG69dm86Gvjc2CDZ3yXa/pWy+8ZZvSlbsikSt2nrKKb1QFAEEEEAAAQQQQAABBBBAAAEEEPBmAYJZb1595u6WAu16Tla1Bjc7pbfft8brq/dHmrV7tilnvuTr+rpBlrFOpWebO2SnxyXqj78yndIHRRFAAAEEEEAAAQQQQAABBBBAAAFvFyCY9fZvAPN3O4F7hy1XSNlKTukr6cgefb/gYfMFX0YoGxrkYxlny+40xcQlaP7a404Zn6IIIIAAAggggAACCCCAAAIIIIAAAv/f3p2AWzX1Dxz/aU5JUlQkejPlRSjDS2QqoVQopXmeS5onTVe63UqaB0WzpBElXhlCCKEXlZm8RdKc5v//t7z72Pfec+4Z9hn2Pud7nsfzeLp7r73WZ/3OPnv/9tpr/SVAYpZIQMBlAo3T1sesRieP/Sl19zeSWpVPy3aM+ev2mqTs+1sOxez4FIwAAggggAACCCCAAAIIIIAAAgggQGKWGEDAdQK5cueWh4e+E7N65ZUjMu3CtpnK37H7mExa/dcCX7sPHo/ZsSkYAQQQQAABBBBAAAEEEEAAAQQQQOBvAUbMEg0IuEyg3oBXJX/B7CNao1HN4nl2yqgLevqKeuuLgyYh+8L6vdEonjIQQAABBBBAAAEEEEAAAQQQQAABBEIUIDEbIhSbIRAvgbvaTpcS510ek8NdXuhz6V56jCl72qs6Sna3/OenP2NyLApFAAEEEEAAAQQQQAABBBBAAAEEEAgsQGKW6EDAZQJX39VJLqvSKCa1qnvmErn0yBKZvHqXTHxllxxj5oKYOFMoAggggAACCCCAAAIIIIAAAgggEEyAxGwwIf6OQJwFSpS9Qu5qMy0mR73zwKMy7+WN8srGAzEpn0IRQAABBBBAAAEEEEAAAQQQQAABBEITIDEbmhNbIRBXgT6Pz5JtJy+N6jEvyfeJTE/vIt//djSq5VIYAggggAACCCCAAAIIIIAAAggggED4AiRmwzdjDwRiKlDj6sLyRJfqkrHt70W6onHAgWWGSYvH18q6rw5GozjKQAABBBBAAAEEEEAAAQQQQAABBBBwIEBi1gEeuyIQC4HJbUpK6zvOkBd+v19e3HVvVA5x/5mL5d5iL8nolb9L7zm/RqVMCkEAAQQQQAABBBBAAAEEEEAAAQQQiFyAxGzkduyJQEwENmaUk3+el9+UPWtHc3lr782OjnNn0VelYYn5pox3Nx+Smwd+76g8dkYAAQQQQAABBBBAAAEEEEAAAQQQcC5AYta5ISUgEFWBfXMvkYL5TvGV+dzO+rL6j7siOkatYiukzplLffvu2H1MzmmzNaKy2AkBBBBAAAEEEEAAAQQQQAABBBBAIHoCJGajZ0lJCDgWyJ9H5MD87It+fXTgGlm6s45sO3JOSMcom/8Hk5C9stCnmbY/fOykFGr4VUhlsBECCCCAAAIIIIAAAggggAACCCCAQOwESMzGzpaSEQhbIHcukcMLsydmrYLe33edbNhfSbYcukj2Hi+SqfyieXbLxQU3S+XTPpRrCn3k99gkZsPuEnZAAAEEEEAAAQQQQAABBBBAAAEEYiJAYjYmrBSKQOQCv0y/SM46PXfQAvYfLyz63ymnnJTCufZLodwHgu7z9fYjckmXb4JuxwYIIIAAAggggAACCCCAAAIIIIAAArEVIDEbW19KRyBsgTUDz5PbLi8U9n6h7LDsg73yQMa2UDZlGwQQQAABBBBAAAEEEEAAAQQQQACBGAqQmI0hLkUjEIlAnzrFZXiDEpHsGnSfrjN3yMTVu4JuxwYIIIAAAggggAACCCCAAAIIIIAAArEVIDEbW19KRyBsgXJn55Mt4/8R9n6h7FCq1Rb5be/xUDZlGwQQQAABBBBAAAEEEEAAAQQQQACBGAqQmI0hLkUjEKnAlLalpNXtRSPd3e9+Y1/cJT1n74hqmRSGAAIIIIAAAggggAACCCCAAAIIIBCZAInZyNzYC4GYCpQokls+ySgnJYvmicpxvt5+VK7q8Y0cOnIyKuVRCAIIIIAAAggggAACCCCAAAIIIICAMwESs8782BuBmAnUuLqwrOxTJirl3zb4B3nri4NRKYtCEEAAAQQQQAABBBBAAAEEEEAAAQScC5CYdW5ICQjETKD+jUVkXtdzHJVfJ/0nWblhv6My2BkBBBBAAAEEEEAAAQQQQAABBBBAILoCJGaj60lpCERd4JYKp8r4ViWlwrn5wyr7k+/+lI4ztssHWw+FtR8bI4AAAggggAACCCCAAAIIIIAAAgjEXoDEbOyNOQICURHoW7e4tKt2hpxTLOd5Z7/79ahMXr1Lxry4KyrHpRAEEEAAAQQQQAABBBBAAAEEEEAAgegLkJiNviklIhBTgTuvKCQ3XnqqGUFb6n+Lg23bdVS++PmIvP3lQVm76UBMj0/hCCCAAAIIIIAAAggggAACCCCAAALOBUjMOjekBAQQQAABBBBAAAEEEEAAAQQQQAABBBBAICwBErNhcbExAggggAACCCCAAAIIIIAAAggggAACCCDgXIDErHNDSkAAAQQQQAABBBBAAAEEEEAAAQQQQAABBMISIDEbFhcbI4AAAggggAACCCCAAAIIIIAAAggggAACzgVIzDo3pAQEEEAAAQQQQAABBBBAAAEEEEAAAQQQQCAsARKzYXGxMQIIIIAAAggggAACCCCAAAIIIIAAAggg4FyAxKxzQ0pAAAEEEEAAAQQQQAABBBBAAAEEEEAAAQTCEiAxGxYXGyOAAAIIIIAAAggggAACCCCAAAIIIIAAAs4FSMw6N6QEBBBAAAEEEEAAAQQQQAABBBBAAAEEEEAgLAESs2FxsTECCCCAAAIIIIAAAggggAACCCCAAAIIIOBcgMSsc0NKQAABBBBAAAEEEEAAAQQQQAABBBBAAAEEwhIgMRsWFxsjgAACCCCAAAIIIIAAAggggAACCCCAAALOBUjMOjekBAQQQAABBBBAAAEEEEAAAQQQQAABBBBAICwBErNhcbExAggggAACCCCAAAIIIIAAAggggAACCCDgXIDErHNDSkAAAQQQQAABBBBAAAEEEEAAAQQQQAABBMISIDEbFhcbI4AAAggggAACCCCAAAIIIIAAAggggAACzgVIzDo3pAQEEEAAAQQQQAABBBBAAAEEEEAAAQQQQCAsARKzYXGxMQIIIIAAAggggAACCCCAAAIIIIAAAggg4FyAxKxzQ0pAIGECx7e/b46du+R1CasDB/a+AHHk/T50QwuIIzf0gvfrQBx5vw/d0ALiyA294N06ED/e7TtqjgACCHhRgMSsF3uNOiPwPwEuHAmFaAgQR9FQpAziiBiIhgBxFA1FyiCOiAEnAsSPEz32RQABBBAIV4DEbLhibI+AiwS4cHRRZ3i4KsSRhzvPRVUnjlzUGR6uCnHk4c5zUdWJIxd1hgerQvx4sNOoMgIIIOBhARKzHu48N1W9V6fG0rpxHSlT+mzJkye3HD5yVLZ+86M8NeM5mTl/hZuqmlR14cIxqbozYY0hjhJGn1QHJo6SqjsT1hjiKGH0SXVg4iipujPujSF+4k7OARFAAIGUFiAxm9LdH53Gjx7aTdo2qSsF8ueTY8eOy5+Hj0jBAvkld+5csm//QRk7Zb4MHT0jOgejlEwCXDgSENEQII6ioUgZxBExEA0B4igaipRBHBEDTgSIHyd67IsAAgggEK4Aidlwxdg+k0DzBjUl/bEuUrRIYXnng0+lQ6+R8sWW76Ra1etlzLBH5JLyZeWnX3ZIi67DZO26DehFWYALxyiDpmhxxFGKdnyUm00cRRk0RYsjjlK046PcbOIoyqApVhzxk2IdTnMRQACBBAuQmE1wB3j98CvmjJa777hRfvh5uzRsN0De/2iTr0m1a1SVSem9pXix02X63GXSsXe615vruvpz4ei6LvFkhYgjT3ab6ypNHLmuSzxZIeLIk93mukoTR67rEk9ViPjxVHdRWQQQQMDzAiRmPd+FiWtApYoVZOG0NDm/TClZtPw1k5jN+nlt8USpeuM18snnm6VytaaJq2ySHpkLxyTt2Dg3iziKM3iSHo44StKOjXOziKM4gyfp4YijJO3YODWL+IkTNIdBAAEEEDACJGYJhIgFGtStLhNG9JSCBfNLxqR5MuiJKdnKmja6n7RoWEu2bf9NmnUewnQGEWv735ELxyiDpmhxxFGKdnyUm00cRRk0RYsjjlK046PcbOIoyqApVhzxk2IdTnMRQACBBAuQmE1wB3j58D07NpZBPVqZJgzNmCGjJs7J1pzBvdpIr06N5fDho9K57yiZu3iVl5vsurpz4ei6LvFkhYgjT3ab6ypNHLmuSzxZIeLIk93mukoTR67rEk9ViPjxVHdRWQQQQMDzAiRmPd+FiWtAKEnXULZJXAu8f2QuHL3fh25oAXHkhl7wfh2II+/3oRtaQBy5oRe8XwfiyPt9mMgWED+J1OfYCCCAQOoJkJhNvT6PWotDSbqGsk2wCn39wdJgm6Ts3y84r7Rp+3c//pKyBjTcuQBx5NyQEkSII6IgGgLEUTQUKYM4IgacCBA/oeuVv7ZO6BuzJQIIIICAXwESswRGxAKhJF1D2SZYBUjMBhbiwjFY9PD3UASIo1CU2CaYAHEUTIi/hyJAHIWixDbBBIijYEL8PScB4if0+CAxG7oVWyKAAAKBBEjMEhsRC3Rs8aA83r+D2b9f2iSZOPP5bGVZidlDhw5Lp76jZMGSVyI+HjtmF+BVK6IiGgLEUTQUKYM4IgaiIUAcRUORMogjYsCJAPHjRI99EUAAAQTCFSAxG64Y2/sEGtStLhNG9JSCBfNLxqR5MuiJKdl0po3uJy0a1pJt23+TZp2HyNp1GxCMogAXjlHETOGiiKMU7vwoNp04iiJmChdFHKVw50ex6cRRFDFTsCjiJwU7nSYjgAACCRQgMZtAfK8fulLFCrJwWpqcX6aULFr+mjRsNyBbk95eMV1uqHy5fPL5ZqlcranXm+y6+nPh6Lou8WSFiCNPdpvrKk0cua5LPFkh4siT3ea6ShNHrusST1WI+PFUd1FZBBBAwPMCJGY934WJbcCKOaPl7jtulB9+3m4Ss+9/tMlXodo1qsqk9N5SvNjpMn3uMunYOz2xlU3Co3PhmISdmoAmEUcJQE/CQxJHSdipCWgScZQA9CQ8JHGUhJ0axyYRP3HE5lAIIIAAAkJiliBwJNC8QU1Jf6yLFC1SWN798DPpNXS8Sc5Wq3q9jBn2iFxSvizTGDgSznlnLhxjiJtCRRNHKdTZMWwqcRRD3BQqmjhKoc6OYVOJoxjipkDRxE8KdDJNRAABBFwkQGLWRZ3h1apMzegnjevVkHx588qxY8flz8NHpGCB/JI7dy7Zt/+gjJ0yX4aOnuHV5rm63lw4urp7PFM54sgzXeXqihJHru4ez1SOOPJMV7m6osSRq7vH9ZUjflzfRVQQAQQQSCoBErNJ1Z2Ja0yvTo2ldeM6Uqb02ZInT245fOSobP3mR3lqxnMyc/6KxFUsyY/MhWOSd3CcmkccxQk6yQ9DHCV5B8epecRRnKCT/DDEUZJ3cIybR/zEGJjiEUAAAQQyCZCYJSAQ8LAAF44e7jwXVZ04clFneLgqxJGHO89FVSeOXNQZHq4KceThznNB1YkfF3QCVUAAAQRSSIDEbAp1Nk1NPgEuHJOvTxPRIuIoEerJd0ziKPn6NBEtIo4SoZ58xySOkq9P49ki4iee2hwLAQQQQIDELDGAgIcFuHD0cOe5qOrEkYs6w8NVIY483Hkuqjpx5KLO8HBViCMPd54Lqk78uKATqAICCCCQQgIkZlOos2lq8glw4Zh8fZqIFhFHiVBPvmMSR8nXp4loEXGUCPXkOyZxlHx9Gs8WET/x1OZYCCCAAAIkZokBBBBAAAEEEEAAAQQQQAABBBBAAAEEEEAgzgIkZuMMzuEQQAABBBBAAAEEEEAAAQQQQAABBBBAAAESs8QAAggggAACCCCAAAIIIIAAAggggAACCCAQZwESs3EG53AIIIAAAggggAACCCCAAAIIIIAAAggggACJWWIAAQQQQAABBBBAAAEEEEAAAQQQQAABBBCIswCJ2TiDczgEEEAAAQQQQAABBBBAAAEEEEAAAQQQQIDELDGAAAIIIIAAAggggAACCCCAAAIIIIAAAgjEWYDEbJzBORwCCCCAAAIIIIAAAggggAACCCCAAAIIIEBilhhAAAEEEEAAAQQQQAABBBBAAAEEEEAAAQTiLEBiNs7gHA4BBBBAAAEEEEAAAQQQQAABBBBAAAEEECAxSwwggAACCCCAAAIIIIAAAggggAACCCCAAAJxFiAxG2dwDocAAggggAACCCCAAAIIIIAAAggggAACCJCYJQYQQAABBBBAAAEEEEAAAQQQQAABBBBAAIE4C5CYjTM4h0MAAQQQQAABBBBAAAEEEEAAAQQQQAABBEjMEgMIIIAAAggggAACCCCAAAIIIIAAAggggECcBUjMxhmcw3lXoNEDNaRtk7py2SXl5LTCp8opp5wix4+fkN1798nHn30lY6cskDVvrI9LA6eN7ictGtaSL7Z8J1fc0sDxMXt1aix177lV+qZNkrXrNoRcntahS6v6cuE/zpP8+fLKsWPH5adfdsj0OUslfcKckMtJpQ3dFEdrFo2X26pUltff/lCq1evsqBvOLXWWjBzUWQoWyC91m/eKuKzaNarKpPTecvTYMWnWeUhY8RjxQT24Y/d2DUVjqXy5MnJqwQKmBfr9+/2PPfLGOx/JUzOek/c/2hTzlt16UyV5ZvxjUuLMouY7Pzh9mqNjXnfNP2Vor7ay+ZsfpEu/jJDLqlb1enm0/cNS+aoKvvPz4SNHZes3PxqLmfNXhFxWqmyo39mBj7aSO265Vs4pWULy5Mltmn7oz8Py47btsvSlN2Tk+Gdl3/6DMSfRWB4/oqc5Tue+o2Tu4lWOjqm/TW2b1JEnpy2UBUteCbksjaPHerSSyyuUN98r/Y3/decueW75qzJk1PS4WIRcWZdsqN9ZvQ6oeuM1UrxYUcmdO5ecPHlSDhz8U779/mfTl2OmzI9Lbd1ybZS1scP7tpfu7RvKb7/v5nctQCRwbZQZJv2xLuZ7ZZ2X/bHp71qbRx+Py3eLgyCAAAIIxFaAxGxsfSk9CQQ0CTt9TH/RhFFOF0h6Mzt+xiLplzYx5q2O5s3HwO4tpU/XZrJzV3g3DN3aNJCBj7aU04sUNjev2v4C+fMZoyNHj8qcRaukbQ8uGK1gcGMcRTMxu2rhOLnzluscJXnvuu0GGTusu1xYroxs2/4bN7B+ziQVLrpAJjzRS6pcX9E8HAr02bV7rwwbPcOck2L5iXZiduPr8+Sfl/7DJFJDveHUB2bD+raTYkWLmISQnotOnDhpHhJokojzUfYIePj+uyStfwfR5Gygj1p+/sXX0r73yJgn+aOZmG1Qt7pMGNFTcuXKFVaSN2scHTz0pylD40gtNmz8Ulp2G2YeiPL5S6Bnx8bSq3MTOeP003KMo9ff3mDsfv7vrzGlc8O1UdYG1q99p3nooOcnfteydz/XRv6/EkufGSU1q1fJ8fsSzu9kTL94FI4AAggg4FiAxKxjQgpIdoFRg7tKpxYPmoTjpi+/kafnL5dlL79pbjAqVawgetHd+MEaZqTInr37pf/jk2TKs0s8wzK4VxvREbPhjOTQZMzMcQOlTOmz5cut30unPuny5rsfi46cSR/UWf5V+QrZvXe/9BrylMxasNIzFrGsaLLHkdMkb7umdWVQj9ZyVvEzTDdwA+s/GhdMTZMHat5mEo/vbfhMZs5fKUtfXmtG8un3Us9Fde6+1Ywa/WX7TmnzaJqsfv29WIZ2VMv+7M0FosnnUG84ddsXZqWbZL62d/Coab7RsTr6ccywR+SS8mXNmw19hk6QGfOWR7W+XizMbqZxo/Ez5/lVZnS6xo3GT4uGNeWGSleYxLb+u46Cj8fI2Wh4RpLktZvob7uO1l6x+i3jMWJAJ2n20L2SN08emTp7SVgjuaPRHreWYb3doOdsfbCrMfTcsldlw8YvTMK/9t23SMuG95kHLZrYXrjsVWnS8TG3NidbvSK5NspaiMbVvMnDzAhsftf8dz3XRv5dPlzzrFx1+cWy8pW3pU6zv94m4IMAAgggkLwCJGaTt29pWZQErIujLzZ/Kw+16e93tIx9REQ0XguPUtVDKiaSm4+JI3tJ60a1Zc++A+Ym1f6qqP0G9+XX3pFajR8NqR7JvlGyx1Gkidlb/nW1DHikhVS5/irz8OPEiRNmlBqJ2ezfCH0QtHBampxfplSOybLenZvIgO4tzQj2Zxa+KK27p3nm6xVuYlZH7A3q0cqMHh4+5ml54qlnM7XVnjxatPw1adhugGcsYlVRy0yTrmMmz5cBIyb7PdSyZzPknjtvNAnZRwaOkWefeylWVYpquZEkZq3fQX3g4S+O3l4xXW6ofLl5OFvxtoejWl+vFvbU4z1EH6hpfAR6IK2J7dcWT5RrrrzUc+f0SK6NsvblrKcGScO6d8ne/QfktEKnyo6du3gTJAsS10bZzwA3XVdR5k4eKiVLnGmm4tFBDnwQQAABBJJbgMRscvcvrXMooCM/9eLovHNKBn1FW28+NMn0yeeb5drqzcyR7TeIfYZNMDe5N99wtRQuVNDMB/nV1u/9zn9oJbl0pJLO01bt1uvMaJ0dv+2S0ZPmyqUXXZBtjln7TUSPx56UJvXuMckuPZZONaBzv06bvSTT3K9WEsTOpDdZweb4sy6k3/vwc6lSq3U2ZR1Nq8f//qf/mmS2jqBJ5U+i4sjq3znPvywXXlBGKl91mekG7ZdBI6dIy4a1ss0xa0+w6ggnnePskgvPN0nTPw8fkU83bZEhGTN88ylbMa434PZPqPMfW8fTEVUbN22RLd/8aEahk5jN/o1RF30oUrTIaTmOKNW+eG/VLNPnq19/V+5r0sMUZj9H9Bs+UTo0f0Cu/OdFJoHrr2+znsPGP71ImtW/V0qdfabo/K3vffiZTJ+zTEYN6Zptjll7gvXr736SNk3qmhH2mgzcf+CQvL3+Exk+dqbvFXmrbvny5s3U8GAPujQ5pKMZ/9izL2DCw6pLsLJS5RylMdSmcR3TDzmd65s3qGmmFtGPzjU7Ytwz5v/t54hV/35XOrasZ/o2V65TzJsS+kCuf9qkTK+t22NPE+TaZ/r6u9bhpVfXiZaTdY5Z++9n90FjzRymd99xoxQtUtjUQ38PFy5bk2nuV6tu9r7UqSyCzX/85PBHpdGDd8nO3/dIow6Dsv1mWeV++8M2ub9FbzPFQ6p/Vs4dIzVu/1fQc/XQPu2kR4eHZe++A9K1/2gzqlY/9nOEfn91eo2zSxQL2Lf22HPrtZE9Jjq3qic6t+yRo8fM6OsGdauF9WZSKsQX10b+e9majkWvu/qlTZKJM59PhXCgjQgggEBKC5CYTenup/GhCFhJyK+/+1madh4c1lx71o2l3rDqTeQF55U2SVJNgljzH+r/j50yXwY+McVXHesmUBfy0SSM3lhacyfqCNXbq1QOmJjVG90jR45KybP+Sp4cPXrMdyxNBk+bs9T3Kub6VTOlwsXlzN91pJDOzbhv/wHpMXic7+Ypq5H1JF9fVZy96CVp0XVYNkbrJvzw4aNBk7yh9EEybJOIOLJufHWaijPPKGLiTkcWbv/1d5N8GNa7bcDErCYgSp1d3CTtNC70o3Gi+2t53Qb8dYOtycKMwV2l2BmnmwXgNOY0/jZ//b1cX6NF0K7TUXklzyomE55+3iwSY80RSGI2O519xOz6DZ+bhx7hzNlofS81QaLnAusccezYMbPQkfatvvLfP22yeWVbP9Y5LH/+vHLo0GEpXOhUEw/a16+sXS/jpi/0u/iXFXu6iNc/yp5rErL2OTu1bPs5tW/XZtKtbQM5/bTC5iGAHkPrqFOk1G76V2I5ks9F5c6TFXPHSPkLzg36cC2S8r24jzViNk/u3DJ19lLzXQ7nY/0+af+dU6qE7xyh8aPnCP1o4vLh9gN9b5hYsae/R7qdJuD1fJQvXx6ZMXe5fPDxfwImZjV2ft35h5Q9t6RvPnM9jsaJ/i6ueOUtub95b3NcPZ/cetM1vgXxNOb0OE9OXeBLLIfTVt3W/hbIuvc3StXa7cItIim3t0bM6nd12OinJWPS3LDaaZ0j9CGefk+tc0SePHnM+UX7VuemfaBlb980Gm6+NrI3Xqd1mjtpqJnSYcLM5+XAwUNhTxkVFqaHN+baKHvnWQ8zft+1x0wRor/D+kBUP/4eSHm4+6k6AggggMD/BEjMEgoIBBEY1qedPNKuobn51Dlk33rvE1n68hu+eR1z2t0+mlBvMt798DPpNXS8Se7a5z/UhXp05JI1ksQ+6kePp/OyWXPa6uhTfwtc2Eec6Y2ovsLcd/gEc0NT666bRW+i9CYh6yjWcF/Xe6Dm7TIpvbcZtaRz6fpbOd2ezAk2UilVAjARcWTd+Or0AM+v+Le06znCcJ9/XmmTOPE3/YA99rLO2TliQEfp3Kq++S5knfcs0qkMsvY/idmcvxHWq7H6sEcT5K+++b4sX/WmLHlpbdCvkv0coQ+IVq55S7r1H2POLbqK/eCebaR0yeLy3Y+/mMS9nqfs5zA9/w3NmGGSseXKnmOOV7ZMqRwTs7rNV1//IN0HjjWjgtmHrgAAFuZJREFUrHU078SRvaX+fXeKrl2W9RwS7lQGwRrdp0tTM61D7ly5ZOzUBXFZnDFYnRL9d/u8lxoHmjzXUasvvLg2pLcb7OcIjYkxk+dJ2pOzMs3Hqom1l159x5dUt8fef3fslI590s0oQq2LPijQ0bCBRsxqzGSNV018TR3V18xfqr+fHXqNlMUr/21oI5nKwF+f6HF1ZG+nlvWlXNnSsmff/kwPLRLdj4k+vi7WOCWjr7mu0IfH+pui5yH9bQhlgTT7Gzv23xot78m07lKz2s2mifZ5fd18bWT1h8bN4qdHym1VKskb73xk5md+tEMjErMBApZro+ww1ltn+qBbf7uOnzhhHnjbH0i988Gn5rwXynct0ecKjo8AAgggEFyAxGxwI7ZAQCaP6iONH7zbJKSsj47m2v7b7/LJZ5vllbXvybwXVmdbHMWe1Nj67U9yf/NemS6iAs1/aN186A2rv7n9giVm/c3tmv5YF/Nauo7c6NR3lG9e2HATs6EkXUPZJhXDKt5xZN34Bhp9mlNiVpP74cy1SGI2PhGtN/06Eqv6rTeYEYPWR2/gftq2w0yloiMI7fM+W9vYk2P6kOieht0ynbOsV2/z58vnm9fOfg7zNxWALjj2zPjHAk5loK8oZ52H2j6KVRPLNR7q6mtHNBOz9sSRv/NvfHrMnUdRm9FDu5mRijqCVT/68FAf5OnUE+s/2iSzF73sN1Frfdd19KuOBuw5eFymRloL1OmDA1187sU163zTaOiUPP7mPfaXTLXHnk5zcmuddpnitWOLB+Xx/h1ER1g+Me4ZGTbmaVOPaCRmrd9Yq2GaOEwbO9M3ktydvRr/Wul0F5pY09H31kfjSL/3m7f+IK+/s0GeW7rGb/LI+q7rNYnOczx+xiJfGXqee2n+k2YhUR2ZXatRd9ny7Y++h4luvDayKm8lGnVBtHY9RpjFF8O9zop/Tyb2iFwbZfa35rTO+kBKH2RlDOkqt1e51jzY9NqCeomNMo6OAAIIuFuAxKy7+4fauUhA549t1/R+ufmGq6R4saLmtTv7Ry/CJ81abEaUWR/rBrHQqQUCji61bnJ1VNkNNZqbG0/r33QkW6P2g0Rfn7R/ckrMnjwpmW5Srf0Gdm8pfbo2M0/d7fMKhnvDEErSNZRtXNS1ca1KPOPIuvENtGBNTonZQLG3auE4ufOW68yN9hW3NPDZkZiNaxiJPtRp27SOWVRH5+q0kmtaC02M/PDzdsmYOMecd6yP9V3Xmz09T42aOCdTpTUZ8s6LM8z0JjrS644HOvqSXDpX9Yx5y6V9zycy7RMsMRso9ja+Ps+Mdsya7I1WYlYTjzo/6oXlymSbniG+PeXeo2l/t292vzxUu5qUL1fG9/q/VWN9+Pj+x5t8b3lY/2591wPNId60/j3GvkCBfJIxaZ4M+v9peqzYC/T7lFNiNlDsWfMwFiyYP9McstFIzL4wa6TccfO1psnWNB86OnjctIUydPTfv/Hu7d341UxHuHZqVU9qVq8i55cpbaYhsH/0IZ8+vO7ab3SmqVes77o+TKpcrWm2Clsxc+TIMfOAetaCla6+NtIGWA/bi5xWKNMUVeFeZ8Wv99xzJK6N/uoL/T4tm51h1pJYt35jpqk89O/2hxY6rUHLbsNM8p8PAggggIC3BUjMerv/qH2CBPTCqfbdt5in1vpKZYkzi5rEiCY85i9ZLc27DDU1s88xG2gCf3+vbls3voEWUMopMRtoXtdAN6vh3jCEknQNZZsEdZ2rDhvrOAq26FFOidlwYk9RScwmLrR0FI0mRTRhrot56TQjej7KOn+19V3fvWe/byRj1lpnPfcE+y4HS8wGWnArULxEIzGriwil9e9gbnA1mfbEU89mS0Inrrfce2Ttyzp3V5Wbrr1SLipf1veGiD6ksUb+2b/rgRZ/tGLinJIlfIvUBZt3PKfErM5v7G9KnECxF43ErL2XdJoPnRJDp+/QkaC6QromCfn4F6h7z62iD0ZuvO5KM7+0NbI/67zD1nddF4Nr2G5AtsL8nXvcfG2ko88XTkuTyyuUzzSNhzYs3OusVI8tro1yjoBgD7pSPX5oPwIIIOBFARKzXuw16uw6AfuNm32+2FBuEL2WmL232k0ybXR/KVa0iO9156wdYrU7X768fkfvuq4DXVKhaMcRiVmXdGycq9GrU2Pp3v5hM7LfPl9sKMkBrydmdWGrXp2bmFHEei4eNnpGplek49wVnj2cJkZGDuosde6pKjr9gH2+2GAPYZItMaudqKNzdZ52jaus82t7tpPjUHF9cD28Tzu5+YarzdHs88UGewjjtcSsNf+3LpyZddqqUM69cegOzx6Ca6PMXRfsgalnO5qKI4AAAiksQGI2hTufpgcXmD6mvzS8/y757fc//E4pYC/Bmu8ub948vtE91sWTjl6zXsXLelSvJWZvuq6izJ3812rDsxe9JC26DssGGWx0VHD55NoiUXFEYja54kinkbj1xkry1dbvpeJtD+fYOGtOaV0x3Zq6xPpe6krPzbsOldfe/CBbGV5OzE7N6CeN69WQfHnzyo/btku3AWPMAlN8/hbQRScnjuwlZc8tKU/PX5FtaoqsVtZch/YR9FaMWNNdZN0nGROz2sZgr96nUpxpokzn9y1c6FQZ+dSzvvl9/RnY55S2j6C3PANdR3gtMWtfzCxYLOhiaSyMKsK1kf9I0evra6++TD74+D+Zpv+wtta5nXW6mHz5/r7fCBZz/B0BBBBAwN0CJGbd3T/ULsECVnLj2PHjfhdCslfP302E9W+6kupTM54zr0Bm/Vg3ufa5GN38up7W/8M1z8pVl18sgV5lnT9luNS77w4JNAdhgrs17odPVByRmI17V8f0gNb3yt+CWlkP7O/hiPVvumiTv6lV7HPMWotyBRuZ44apDLTeE0f2lvr33Sm5cp0iH336pXQdMEbe/2hTTPvDi4Xbk2T+FtQK9PvkLzFrX5TJvp81x2z+/Pl8b0wEe1iX6KkMdG7lKy67UDZ+vkWq1GqdrWs1xt5bNUsuKV/WN/+yF/s/WnW23pw5q/gZ4m+x0azH8fdbZP1boOsIK2YOHTrsW7DUzddG61fNlIvLn++XWNck0OvAEydOij4sO3zkiDw5dYGMGPdMtLrEk+VwbZS92/Stj0E9Wpl1LKw5urNuZbkdPPSn3wWCPRkMVBoBBBBIcQESsykeADQ/ZwGdJ+3pJwfK2SWKyZdbv5dOfdLlzXc/9rvT7IlD5KHad8r+A4d8F0r2VaX9rYJuLRShc9Q+t+xVadRhkCnbzTcfWj8dcdW6UW3Zs+9AthXXdb7LF2alm0V3QrlhS4UYTFQckZhNrujShZpGDOgkupjgOx98Kh16jfS72rkmkZbMShdNmm7b/ps06zxE1q7b4JvnUF9NX7zydWnQtn8moM6t6snwvu3NiNOxUxdIv7SJvnmyw53nM5LY08oEe73ZX49arxBrUvb1tzeYxVB0XlQ+/gXmThoq9WvfKYePHDVzwHbpl+F3Qz1v6bQ1pUsWz7RIm/X7dODgIRkwYnK2qSIWTE2TB2reJr/u/MO3MI3bE7PBHnpY3w1Nrk2fu0w69k5P+fB6Y9kU0Tdogs3j3K5pXUnr10F0QaxnFr4orbunGTvru65xoueyZave8JnaFzja/M0PUqdJT9ny7Y+uvzYKFBRMZeBfhmuj7C52E3/3DXqNrXMZ6yKd9u9Gyp+QAEAAAQQ8LkBi1uMdSPVjL2Dd9OvTa70BWb76TZnz/CqT6LAWKNAEbMV/XmyecL/21gdS46GupmL2xKwuDLZyzVvSrf8YkzTQV0rHDHvEjMCxJ08SlZi1r3wcTFUTPjPHDZQypc+Wr77+QboPHCtr3lhvFkJLH9RZ/lX5Ctmzb7/0GTrBrOTORyQRcRRJciyShwL2mNV4uKFGc9m3/2BE3e5vao+ICkrCnTRZsfjpkXJblUpmcS9NaMx7YbV5qLNh4xeiN2y68E79OtXMeUVHZ+lrwlYixEoOaOJVFwbTJEnf4RNMX+mryYN7tjFJOB29X69VX5MISdSI2UCvyWftVn2lU0cP6YJnmpR9oGXviGMvCUMmYMJ1SkZf8/t18uRJ0UWZZi5YIcteftP8Nun5XRdQ01GROk9x1gWvrHOEFv7L9p0yeNQ0k+DV+NQHB80eulfy5c0jcxev8k11k4jErD5MCDTiLCuMJqrHj+hp5k63/6bpdvY5m3/6ZYdpk/7+p/qnbZO6kta/vRQtcpocO3Zc3tvwmcxa8KIsfXmt+Q7queihOtXMooQaG1nt7K/+2801Lp9M6y41q90sx08cz/TKfyS/T5HEnvattV8410YkZsP/VnBtlN3Merilv+H2+wa9xh43vLtcc+Wl5sFa+oTZMjRjRvjo7IEAAggg4DoBErOu6xIq5DYBvaHQebB0dKu1urC/OuoNrs4HpUkQfe1TP/apDPYdOGgWDtGLKX2VWEfeWMnerKuGx/Pmw3rtVEezaN1279lnLvR0kY6cPoMebSWPtGtobrg06ayv5xXIn88Y6fxpcxatkrY9HndbdyasPomIo3gmZvU7ogkZ/WgsfP3tT/JQm/4muRfOh8RszlqafJ3wRC+pcn1Fk5wN9NFEyStr3zOj8K0kuZVoMH106LCcXqSw6asTJ07IqQULmPI00abJWk342s9h8Roxa5379Hyqr2nqdATV6nUO2E57kjBYnNnntwy2bbL/XROvaf07mORsTh99GDlu2kIZOvrvm3/LfO++A6ILPObPl9f0Va5cf72urX2XdUR3JMmxSB8K2Oe41e+B/vZOeeYFGfjElBzbOqR3W+nerqGvDfY26Y76IKT/45Nk1oKVyR4eIbfPvtheTjtt//V342+3s36ffv9jj0nuWr8dOk+/xpReV+iDcB0Bb53DvHBt5M+BEbOBo4Nro+w2+juvb+tVqnip+V3Oet/ANXbIpyg2RAABBDwjQGLWM11FRRMtoInZtk3ryNVXXGJuIjSpqh+9edMklI4OGjNlfqZq2m8sx89YJBUvu0huvO5Kk8DUEWufbtoiQzJmmNGm9k88bz70uJNH9ZEGdapL4UIFzciXQPPhZu0DHWXXpVV9ufAf55kbKd1XR8VMn7PUjHLhk10gnnEUz8Ss3kjo4kuVr6pgkvOaxGjzaJq8uGZdWGFAYjY0rlYP3ydN698rFS6+wLwirDdvmhDTBMZ/vvrWPFjRc5L9Y0+ODRs9w7zOfuVlF5n+0ilY3l7/iQwfOzPT3KyRJsciiT2tq77GOWpwV9G5UPUcG2geU922UsUK5pXO88uUCgmNxGxmJk3KdmpVT2pWryLnnVPSJCT1owmxnbt2m7lU9bcg61y99t+nuc+/LJ1a1pdSZ59p9t3x2y5ZuGyNDBk1PdPI5XgmZrUe+uBQ26YPQ/W7sWj5a9Kw3YCgcaLx3qnlg+Y1YX1Yod8pHTGssaPTezBvcXZCPfd3a9tAbr/5Wil51pnmWkA/ej2gbwPpIoN6vsk6vYh1jtDRx//Z/J00vL+66S8dJajXEdNmL8l2HeGVa6OsSiRmg371zOCHeF1jR/L7FEnsaasjvTbShPVjPVubudPPKl7M/B5qgnbrNz+a87K+pcAHAQQQQCB5BEjMJk9f0hIXCgRLariwylTJhQLEkQs7xYNVCpYc82CTqHICBIIlKBJQJQ7pQYFgyTEPNokqx1mAa6M4g3M4BBBAAIGYCZCYjRktBSPw91QGgV4DxgiBUAS4+QhFiW2CCZCYDSbE30MRIDEbihLbBBMgMRtMiL8HE+DaKJgQf0cAAQQQ8IoAiVmv9BT19KQAF42e7DbXVZo4cl2XeLJCJGY92W2uqzSJWdd1iScrRGLWk93mqkpzbeSq7qAyCCCAAAIOBEjMOsBjVwSCCXDRGEyIv4ciQByFosQ2wQRIzAYT4u+hCJCYDUWJbYIJkJgNJsTfgwlwbRRMiL8jgAACCHhFgMSsV3qKenpSgItGT3ab6ypNHLmuSzxZIRKznuw211WaxKzrusSTFSIx68luc1WluTZyVXdQGQQQQAABBwIkZh3gsSsCCCCAAAIIIIAAAggggAACCCCAAAIIIBCJAInZSNTYBwEEEEAAAQQQQAABBBBAAAEEEEAAAQQQcCBAYtYBHrsigAACCCCAAAIIIIAAAggggAACCCCAAAKRCJCYjUSNfRBAAAEEEEAAAQQQQAABBBBAAAEEEEAAAQcCJGYd4LErAggggAACCCCAAAIIIIAAAggggAACCCAQiQCJ2UjU2AcBBBBAAAEEEEAAAQQQQAABBBBAAAEEEHAgQGLWAR67IoAAAggggAACCCCAAAIIIIAAAggggAACkQiQmI1EjX0QQAABBBBAAAEEEEAAAQQQQAABBBBAAAEHAiRmHeCxKwIIIIAAAggggAACCCCAAAIIIIAAAgggEIkAidlI1NgHAQQQQAABBBBAAAEEEEAAAQQQQAABBBBwIEBi1gEeuyKAAAIIIIAAAggggAACCCCAAAIIIIAAApEIkJiNRI19EEAAAQQQQAABBBBAAAEEEEAAAQQQQAABBwIkZh3gsSsCCCCAAAIIIIAAAggggAACCCCAAAIIIBCJAInZSNTYBwEEEEAAAQQQQAABBBBAAAEEEEAAAQQQcCBAYtYBHrsigAACCCCAAAIIIIAAAggggAACCCCAAAKRCJCYjUSNfRBAAAEEEEAAAQQQQAABBBBAAAEEEEAAAQcCJGYd4LErAggggAACCCCAAAIIIIAAAggggAACCCAQiQCJ2UjU2AcBBBBAAAEEEEAAAQQQQAABBBBAAAEEEHAgQGLWAR67IoAAAggggAACCCCAAAIIIIAAAggggAACkQiQmI1EjX0QQAABBBBAAAEEEEAAAQQQQAABBBBAAAEHAiRmHeCxKwIIIIAAAggggAACCCCAAAIIIIAAAgggEIkAidlI1NgHAQQQQAABBBBAAAEEEEAAAQQQQAABBBBwIEBi1gEeuyKAAAIIIIAAAggggAACCCCAAAIIIIAAApEIkJiNRI19EEAAAQQQQAABBBBAAAEEEEAAAQQQQAABBwIkZh3gsSsCCCCAAAIIIIAAAggggAACCCCAAAIIIBCJAInZSNTYBwEEEEAAAQQQQAABBBBAAAEEEEAAAQQQcCBAYtYBHrsigAACCCCAAAIIIIAAAggggAACCCCAAAKRCJCYjUSNfRBAAAEEEEAAAQQQQAABBBBAAAEEEEAAAQcCJGYd4LErAggggAACCCCAAAIIIIAAAggggAACCCAQiQCJ2UjU2AcBBBBAAAEEEEAAAQQQQAABBBBAAAEEEHAgQGLWAR67IoAAAggggAACCCCAAAIIIIAAAggggAACkQiQmI1EjX0QQAABBBBAAAEEEEAAAQQQQAABBBBAAAEHAiRmHeCxKwIIIIAAAggggAACCCCAAAIIIIAAAgggEIkAidlI1NgHAQQQQAABBBBAAAEEEEAAAQQQQAABBBBwIEBi1gEeuyKAAAIIIIAAAggggAACCCCAAAIIIIAAApEIkJiNRI19EEAAAQQQQAABBBBAAAEEEEAAAQQQQAABBwIkZh3gsSsCCCCAAAIIIIAAAggggAACCCCAAAIIIBCJAInZSNTYBwEEEEAAAQQQQAABBBBAAAEEEEAAAQQQcCBAYtYBHrsigAACCCCAAAIIIIAAAggggAACCCCAAAKRCJCYjUSNfRBAAAEEEEAAAQQQQAABBBBAAAEEEEAAAQcCJGYd4LErAggggAACCCCAAAIIIIAAAggggAACCCAQiQCJ2UjU2AcBBBBAAAEEEEAAAQQQQAABBBBAAAEEEHAg8H80On1oBEpF/w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8" name="Imagen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267474" y="6113727"/>
            <a:ext cx="2924526" cy="79634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pic>
        <p:nvPicPr>
          <p:cNvPr id="6" name="5 Imagen" descr="Recorte de pantalla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95" y="1365720"/>
            <a:ext cx="8022510" cy="49718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12 Imagen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11" b="95898" l="1270" r="98926">
                        <a14:foregroundMark x1="75000" y1="6836" x2="82227" y2="80762"/>
                        <a14:foregroundMark x1="66699" y1="46094" x2="78125" y2="49414"/>
                        <a14:backgroundMark x1="6836" y1="79980" x2="20410" y2="85547"/>
                        <a14:backgroundMark x1="32617" y1="77051" x2="32617" y2="87793"/>
                        <a14:backgroundMark x1="52246" y1="82813" x2="52441" y2="79492"/>
                        <a14:backgroundMark x1="38184" y1="80957" x2="38184" y2="80957"/>
                        <a14:backgroundMark x1="47559" y1="79980" x2="47559" y2="79980"/>
                        <a14:backgroundMark x1="46094" y1="79980" x2="46094" y2="79980"/>
                        <a14:backgroundMark x1="69629" y1="79102" x2="69629" y2="791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671" y="1722974"/>
            <a:ext cx="2011339" cy="2011339"/>
          </a:xfrm>
          <a:prstGeom prst="rect">
            <a:avLst/>
          </a:prstGeom>
        </p:spPr>
      </p:pic>
      <p:pic>
        <p:nvPicPr>
          <p:cNvPr id="7" name="Imagen 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1" y="5938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pic>
        <p:nvPicPr>
          <p:cNvPr id="11" name="10 Imagen" descr="Recorte de pantalla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549" y="1705726"/>
            <a:ext cx="2821759" cy="1660541"/>
          </a:xfrm>
          <a:prstGeom prst="rect">
            <a:avLst/>
          </a:prstGeom>
        </p:spPr>
      </p:pic>
      <p:pic>
        <p:nvPicPr>
          <p:cNvPr id="15" name="14 Imagen" descr="Recorte de pantalla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562" y="3897256"/>
            <a:ext cx="5506218" cy="14194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15 Imagen" descr="Recorte de pantalla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28"/>
          <a:stretch/>
        </p:blipFill>
        <p:spPr>
          <a:xfrm>
            <a:off x="6295562" y="4900284"/>
            <a:ext cx="5493745" cy="1875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glow rad="533400">
              <a:schemeClr val="bg1">
                <a:lumMod val="95000"/>
                <a:lumOff val="5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235757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uadro General"/>
          <p:cNvSpPr/>
          <p:nvPr/>
        </p:nvSpPr>
        <p:spPr>
          <a:xfrm>
            <a:off x="142683" y="995336"/>
            <a:ext cx="11957876" cy="5336432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7" name="Recuadro Postulacion"/>
          <p:cNvSpPr/>
          <p:nvPr/>
        </p:nvSpPr>
        <p:spPr>
          <a:xfrm>
            <a:off x="414951" y="1291886"/>
            <a:ext cx="3585611" cy="2365711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8" name="Recuadro Postulacion"/>
          <p:cNvSpPr/>
          <p:nvPr/>
        </p:nvSpPr>
        <p:spPr>
          <a:xfrm>
            <a:off x="414949" y="4004998"/>
            <a:ext cx="3585611" cy="1572211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" name="Recuadro Postulacion"/>
          <p:cNvSpPr/>
          <p:nvPr/>
        </p:nvSpPr>
        <p:spPr>
          <a:xfrm>
            <a:off x="4354941" y="1262430"/>
            <a:ext cx="7532258" cy="4676141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grpSp>
        <p:nvGrpSpPr>
          <p:cNvPr id="2" name="Interfaz"/>
          <p:cNvGrpSpPr/>
          <p:nvPr/>
        </p:nvGrpSpPr>
        <p:grpSpPr>
          <a:xfrm>
            <a:off x="1" y="0"/>
            <a:ext cx="12191999" cy="6910076"/>
            <a:chOff x="1" y="0"/>
            <a:chExt cx="12191999" cy="6910076"/>
          </a:xfrm>
        </p:grpSpPr>
        <p:sp>
          <p:nvSpPr>
            <p:cNvPr id="3" name="Titulo"/>
            <p:cNvSpPr/>
            <p:nvPr/>
          </p:nvSpPr>
          <p:spPr>
            <a:xfrm>
              <a:off x="1088099" y="0"/>
              <a:ext cx="9839790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s-ES" sz="3200" dirty="0" smtClean="0">
                  <a:ln w="0"/>
                  <a:solidFill>
                    <a:srgbClr val="53EFF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Nasalization" panose="020B0604020202020204" pitchFamily="34" charset="0"/>
                  <a:ea typeface="Artifakt Element" panose="020B0503050000020004" pitchFamily="34" charset="0"/>
                </a:rPr>
                <a:t>PRESUPUESTO</a:t>
              </a:r>
              <a:endParaRPr lang="es-ES" sz="3200" dirty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endParaRPr>
            </a:p>
          </p:txBody>
        </p:sp>
        <p:pic>
          <p:nvPicPr>
            <p:cNvPr id="4" name="PerfectMach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006" t="8734" r="12890" b="8149"/>
            <a:stretch/>
          </p:blipFill>
          <p:spPr>
            <a:xfrm>
              <a:off x="1" y="5938571"/>
              <a:ext cx="1451254" cy="919429"/>
            </a:xfrm>
            <a:prstGeom prst="rect">
              <a:avLst/>
            </a:prstGeom>
            <a:effectLst>
              <a:glow rad="63500">
                <a:schemeClr val="tx1">
                  <a:alpha val="40000"/>
                </a:schemeClr>
              </a:glow>
              <a:softEdge rad="6350"/>
            </a:effectLst>
          </p:spPr>
        </p:pic>
        <p:pic>
          <p:nvPicPr>
            <p:cNvPr id="5" name="ApptitudAI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13" t="28928" r="10861" b="31625"/>
            <a:stretch/>
          </p:blipFill>
          <p:spPr>
            <a:xfrm>
              <a:off x="9267474" y="6113727"/>
              <a:ext cx="2924526" cy="796349"/>
            </a:xfrm>
            <a:prstGeom prst="rect">
              <a:avLst/>
            </a:prstGeom>
            <a:effectLst>
              <a:glow rad="76200">
                <a:schemeClr val="tx1">
                  <a:lumMod val="95000"/>
                  <a:alpha val="40000"/>
                </a:schemeClr>
              </a:glow>
              <a:softEdge rad="6350"/>
            </a:effectLst>
          </p:spPr>
        </p:pic>
      </p:grpSp>
      <p:sp>
        <p:nvSpPr>
          <p:cNvPr id="13" name="Recuadro Postulacion"/>
          <p:cNvSpPr/>
          <p:nvPr/>
        </p:nvSpPr>
        <p:spPr>
          <a:xfrm>
            <a:off x="840124" y="1907349"/>
            <a:ext cx="2733196" cy="378238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0" name="9 CuadroTexto"/>
          <p:cNvSpPr txBox="1"/>
          <p:nvPr/>
        </p:nvSpPr>
        <p:spPr>
          <a:xfrm>
            <a:off x="565421" y="1373535"/>
            <a:ext cx="32846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/>
              <a:t>TAREAS REALIZADAS </a:t>
            </a:r>
          </a:p>
          <a:p>
            <a:pPr algn="ctr"/>
            <a:endParaRPr lang="es-ES" dirty="0" smtClean="0"/>
          </a:p>
          <a:p>
            <a:r>
              <a:rPr lang="es-ES" dirty="0" smtClean="0"/>
              <a:t>       SPRINT 	 	</a:t>
            </a:r>
            <a:r>
              <a:rPr lang="es-ES" dirty="0"/>
              <a:t> </a:t>
            </a:r>
            <a:r>
              <a:rPr lang="es-ES" dirty="0" smtClean="0"/>
              <a:t>   TOTAL</a:t>
            </a:r>
          </a:p>
        </p:txBody>
      </p:sp>
      <p:pic>
        <p:nvPicPr>
          <p:cNvPr id="19" name="18 Imagen" descr="Recorte de pantalla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621" y="1426773"/>
            <a:ext cx="7236823" cy="4347395"/>
          </a:xfrm>
          <a:prstGeom prst="rect">
            <a:avLst/>
          </a:prstGeom>
        </p:spPr>
      </p:pic>
      <p:pic>
        <p:nvPicPr>
          <p:cNvPr id="20" name="19 Imagen" descr="Recorte de pantalla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9" b="590"/>
          <a:stretch/>
        </p:blipFill>
        <p:spPr>
          <a:xfrm>
            <a:off x="4493621" y="1421190"/>
            <a:ext cx="7236823" cy="4496115"/>
          </a:xfrm>
          <a:prstGeom prst="rect">
            <a:avLst/>
          </a:prstGeom>
        </p:spPr>
      </p:pic>
      <p:pic>
        <p:nvPicPr>
          <p:cNvPr id="21" name="20 Imagen" descr="Recorte de pantalla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1"/>
          <a:stretch/>
        </p:blipFill>
        <p:spPr>
          <a:xfrm>
            <a:off x="4493622" y="1421191"/>
            <a:ext cx="7236000" cy="4458287"/>
          </a:xfrm>
          <a:prstGeom prst="rect">
            <a:avLst/>
          </a:prstGeom>
        </p:spPr>
      </p:pic>
      <p:sp>
        <p:nvSpPr>
          <p:cNvPr id="24" name="costo 1Recuadrocosto1"/>
          <p:cNvSpPr/>
          <p:nvPr/>
        </p:nvSpPr>
        <p:spPr>
          <a:xfrm>
            <a:off x="565422" y="4671782"/>
            <a:ext cx="3284668" cy="574873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2" name="11 CuadroTexto"/>
          <p:cNvSpPr txBox="1"/>
          <p:nvPr/>
        </p:nvSpPr>
        <p:spPr>
          <a:xfrm>
            <a:off x="565421" y="4107882"/>
            <a:ext cx="3284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/>
              <a:t>COSTO POR SPRINT</a:t>
            </a:r>
          </a:p>
        </p:txBody>
      </p:sp>
      <p:sp>
        <p:nvSpPr>
          <p:cNvPr id="25" name="costo 1 CuadroTexto"/>
          <p:cNvSpPr txBox="1"/>
          <p:nvPr/>
        </p:nvSpPr>
        <p:spPr>
          <a:xfrm>
            <a:off x="494805" y="4661880"/>
            <a:ext cx="328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200" b="1" dirty="0" smtClean="0"/>
              <a:t>$7694</a:t>
            </a:r>
            <a:endParaRPr lang="es-ES" sz="3200" b="1" dirty="0" smtClean="0"/>
          </a:p>
        </p:txBody>
      </p:sp>
      <p:sp>
        <p:nvSpPr>
          <p:cNvPr id="41" name="t1Recuadro Postulacion"/>
          <p:cNvSpPr/>
          <p:nvPr/>
        </p:nvSpPr>
        <p:spPr>
          <a:xfrm>
            <a:off x="823160" y="2359307"/>
            <a:ext cx="2733196" cy="2308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9" name="tareas 1CuadroTexto"/>
          <p:cNvSpPr txBox="1"/>
          <p:nvPr/>
        </p:nvSpPr>
        <p:spPr>
          <a:xfrm>
            <a:off x="292708" y="2285587"/>
            <a:ext cx="3284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	</a:t>
            </a:r>
            <a:r>
              <a:rPr lang="es-ES" b="1" dirty="0" smtClean="0">
                <a:solidFill>
                  <a:schemeClr val="bg1"/>
                </a:solidFill>
              </a:rPr>
              <a:t> 	1			    22</a:t>
            </a:r>
          </a:p>
        </p:txBody>
      </p:sp>
      <p:sp>
        <p:nvSpPr>
          <p:cNvPr id="40" name="t2Recuadro Postulacion"/>
          <p:cNvSpPr/>
          <p:nvPr/>
        </p:nvSpPr>
        <p:spPr>
          <a:xfrm>
            <a:off x="835714" y="2645230"/>
            <a:ext cx="2733196" cy="2308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43" name="costo 2Recuadrocosto1"/>
          <p:cNvSpPr/>
          <p:nvPr/>
        </p:nvSpPr>
        <p:spPr>
          <a:xfrm>
            <a:off x="559616" y="4681424"/>
            <a:ext cx="3284668" cy="574873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30" name="tareas 2CuadroTexto"/>
          <p:cNvSpPr txBox="1"/>
          <p:nvPr/>
        </p:nvSpPr>
        <p:spPr>
          <a:xfrm>
            <a:off x="556954" y="2572921"/>
            <a:ext cx="3284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smtClean="0"/>
              <a:t>2			     17</a:t>
            </a:r>
          </a:p>
        </p:txBody>
      </p:sp>
      <p:sp>
        <p:nvSpPr>
          <p:cNvPr id="26" name="costo 2CuadroTexto"/>
          <p:cNvSpPr txBox="1"/>
          <p:nvPr/>
        </p:nvSpPr>
        <p:spPr>
          <a:xfrm>
            <a:off x="494805" y="4668806"/>
            <a:ext cx="328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200" b="1" dirty="0" smtClean="0"/>
              <a:t>$9260</a:t>
            </a:r>
            <a:endParaRPr lang="es-ES" sz="3200" b="1" dirty="0" smtClean="0"/>
          </a:p>
        </p:txBody>
      </p:sp>
      <p:sp>
        <p:nvSpPr>
          <p:cNvPr id="39" name="t3Recuadro Postulacion"/>
          <p:cNvSpPr/>
          <p:nvPr/>
        </p:nvSpPr>
        <p:spPr>
          <a:xfrm>
            <a:off x="831657" y="2979979"/>
            <a:ext cx="2733196" cy="2308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31" name="tareas 3 CuadroTexto"/>
          <p:cNvSpPr txBox="1"/>
          <p:nvPr/>
        </p:nvSpPr>
        <p:spPr>
          <a:xfrm>
            <a:off x="565422" y="2906881"/>
            <a:ext cx="3284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	</a:t>
            </a:r>
            <a:r>
              <a:rPr lang="es-ES" b="1" dirty="0" smtClean="0">
                <a:solidFill>
                  <a:schemeClr val="bg1"/>
                </a:solidFill>
              </a:rPr>
              <a:t>   3				16</a:t>
            </a:r>
          </a:p>
        </p:txBody>
      </p:sp>
      <p:sp>
        <p:nvSpPr>
          <p:cNvPr id="44" name="costo 3Recuadrocosto1"/>
          <p:cNvSpPr/>
          <p:nvPr/>
        </p:nvSpPr>
        <p:spPr>
          <a:xfrm>
            <a:off x="547424" y="4681424"/>
            <a:ext cx="3284668" cy="574873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7" name="costo3 CuadroTexto"/>
          <p:cNvSpPr txBox="1"/>
          <p:nvPr/>
        </p:nvSpPr>
        <p:spPr>
          <a:xfrm>
            <a:off x="479119" y="4661879"/>
            <a:ext cx="328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200" b="1" dirty="0" smtClean="0"/>
              <a:t>$7596</a:t>
            </a:r>
            <a:endParaRPr lang="es-ES" sz="3200" b="1" dirty="0" smtClean="0"/>
          </a:p>
        </p:txBody>
      </p:sp>
      <p:sp>
        <p:nvSpPr>
          <p:cNvPr id="34" name="tareas 4Recuadro Postulacion"/>
          <p:cNvSpPr/>
          <p:nvPr/>
        </p:nvSpPr>
        <p:spPr>
          <a:xfrm>
            <a:off x="831627" y="3298509"/>
            <a:ext cx="2733196" cy="2308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32" name="t4 CuadroTexto"/>
          <p:cNvSpPr txBox="1"/>
          <p:nvPr/>
        </p:nvSpPr>
        <p:spPr>
          <a:xfrm>
            <a:off x="565422" y="3210846"/>
            <a:ext cx="3284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	   </a:t>
            </a:r>
            <a:r>
              <a:rPr lang="es-ES" b="1" dirty="0" smtClean="0"/>
              <a:t>4				20</a:t>
            </a:r>
            <a:endParaRPr lang="es-AR" b="1" dirty="0"/>
          </a:p>
        </p:txBody>
      </p:sp>
      <p:sp>
        <p:nvSpPr>
          <p:cNvPr id="45" name="costo 4Recuadrocosto1"/>
          <p:cNvSpPr/>
          <p:nvPr/>
        </p:nvSpPr>
        <p:spPr>
          <a:xfrm>
            <a:off x="565423" y="4661880"/>
            <a:ext cx="3284668" cy="574873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8" name="costo 4CuadroTexto"/>
          <p:cNvSpPr txBox="1"/>
          <p:nvPr/>
        </p:nvSpPr>
        <p:spPr>
          <a:xfrm>
            <a:off x="479117" y="4661880"/>
            <a:ext cx="328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200" b="1" dirty="0" smtClean="0"/>
              <a:t>$7730</a:t>
            </a:r>
            <a:endParaRPr lang="es-ES" sz="3200" b="1" dirty="0" smtClean="0"/>
          </a:p>
        </p:txBody>
      </p:sp>
      <p:pic>
        <p:nvPicPr>
          <p:cNvPr id="46" name="45 Imagen" descr="Recorte de pantalla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621" y="1426773"/>
            <a:ext cx="7200000" cy="446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854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41" grpId="0" animBg="1"/>
      <p:bldP spid="29" grpId="0"/>
      <p:bldP spid="40" grpId="0" animBg="1"/>
      <p:bldP spid="43" grpId="0" animBg="1"/>
      <p:bldP spid="30" grpId="0"/>
      <p:bldP spid="26" grpId="0"/>
      <p:bldP spid="39" grpId="0" animBg="1"/>
      <p:bldP spid="31" grpId="0"/>
      <p:bldP spid="44" grpId="0" animBg="1"/>
      <p:bldP spid="27" grpId="0"/>
      <p:bldP spid="34" grpId="0" animBg="1"/>
      <p:bldP spid="32" grpId="0"/>
      <p:bldP spid="45" grpId="0" animBg="1"/>
      <p:bldP spid="2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949" l="0" r="100000">
                        <a14:foregroundMark x1="17578" y1="30762" x2="46680" y2="32227"/>
                        <a14:foregroundMark x1="22070" y1="41992" x2="35742" y2="49219"/>
                        <a14:foregroundMark x1="22559" y1="36621" x2="44043" y2="26855"/>
                        <a14:foregroundMark x1="24121" y1="24805" x2="27637" y2="30566"/>
                        <a14:foregroundMark x1="46875" y1="8691" x2="94238" y2="8496"/>
                        <a14:foregroundMark x1="94238" y1="8496" x2="87793" y2="59961"/>
                        <a14:foregroundMark x1="87598" y1="10156" x2="67578" y2="57813"/>
                        <a14:foregroundMark x1="53320" y1="10156" x2="54102" y2="57031"/>
                        <a14:foregroundMark x1="59961" y1="58105" x2="67969" y2="9082"/>
                        <a14:foregroundMark x1="83301" y1="52637" x2="50000" y2="18848"/>
                        <a14:foregroundMark x1="87988" y1="36133" x2="59082" y2="22363"/>
                        <a14:foregroundMark x1="68359" y1="50000" x2="77441" y2="8105"/>
                        <a14:backgroundMark x1="37598" y1="82031" x2="32031" y2="74219"/>
                        <a14:backgroundMark x1="46094" y1="59473" x2="42578" y2="55176"/>
                        <a14:backgroundMark x1="57227" y1="61328" x2="52734" y2="58887"/>
                        <a14:backgroundMark x1="50000" y1="78320" x2="51074" y2="78320"/>
                      </a14:backgroundRemoval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411" y="2171045"/>
            <a:ext cx="3118048" cy="3118048"/>
          </a:xfrm>
          <a:prstGeom prst="rect">
            <a:avLst/>
          </a:prstGeom>
        </p:spPr>
      </p:pic>
      <p:sp>
        <p:nvSpPr>
          <p:cNvPr id="13" name="Rectángulo 9"/>
          <p:cNvSpPr/>
          <p:nvPr/>
        </p:nvSpPr>
        <p:spPr>
          <a:xfrm>
            <a:off x="1" y="90094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SPRINT </a:t>
            </a:r>
            <a:r>
              <a:rPr lang="es-ES" sz="4000" dirty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5</a:t>
            </a:r>
          </a:p>
        </p:txBody>
      </p:sp>
      <p:sp>
        <p:nvSpPr>
          <p:cNvPr id="10" name="Recuadro General"/>
          <p:cNvSpPr/>
          <p:nvPr/>
        </p:nvSpPr>
        <p:spPr>
          <a:xfrm>
            <a:off x="4992624" y="1061853"/>
            <a:ext cx="5935265" cy="5336432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Text Titulo"/>
          <p:cNvSpPr/>
          <p:nvPr/>
        </p:nvSpPr>
        <p:spPr>
          <a:xfrm>
            <a:off x="4992624" y="1061854"/>
            <a:ext cx="5935265" cy="55329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t" anchorCtr="0">
            <a:noAutofit/>
          </a:bodyPr>
          <a:lstStyle/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sz="2500" kern="1200" dirty="0" smtClean="0">
                <a:latin typeface="Nasalization" panose="020B0604020202020204" pitchFamily="34" charset="0"/>
              </a:rPr>
              <a:t>RESULTADO ESPERADO</a:t>
            </a:r>
            <a:endParaRPr lang="es-AR" sz="3200" b="1" dirty="0">
              <a:latin typeface="Nasalization" pitchFamily="34" charset="0"/>
            </a:endParaRPr>
          </a:p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kern="1200" dirty="0" smtClean="0">
              <a:latin typeface="Nasalization" panose="020B0604020202020204" pitchFamily="34" charset="0"/>
            </a:endParaRPr>
          </a:p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dirty="0">
              <a:latin typeface="Nasalization" panose="020B0604020202020204" pitchFamily="34" charset="0"/>
            </a:endParaRPr>
          </a:p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kern="1200" dirty="0" smtClean="0">
              <a:latin typeface="Nasalization" panose="020B0604020202020204" pitchFamily="34" charset="0"/>
            </a:endParaRPr>
          </a:p>
          <a:p>
            <a:pPr lvl="0" algn="l" defTabSz="11112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b="0" i="0" u="none" kern="1200" dirty="0" smtClean="0">
              <a:latin typeface="Nasalization" pitchFamily="34" charset="0"/>
            </a:endParaRPr>
          </a:p>
        </p:txBody>
      </p:sp>
      <p:sp>
        <p:nvSpPr>
          <p:cNvPr id="14" name="Recuadro Postulacion"/>
          <p:cNvSpPr/>
          <p:nvPr/>
        </p:nvSpPr>
        <p:spPr>
          <a:xfrm>
            <a:off x="5126219" y="1606732"/>
            <a:ext cx="5603518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2" name="Text Postulacion"/>
          <p:cNvSpPr txBox="1"/>
          <p:nvPr/>
        </p:nvSpPr>
        <p:spPr>
          <a:xfrm>
            <a:off x="5238206" y="1779702"/>
            <a:ext cx="5491530" cy="937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b="1" dirty="0">
                <a:latin typeface="Nasalization" pitchFamily="34" charset="0"/>
              </a:rPr>
              <a:t>• </a:t>
            </a:r>
            <a:r>
              <a:rPr lang="es-ES" sz="1600" b="1" u="sng" dirty="0">
                <a:latin typeface="Nasalization" pitchFamily="34" charset="0"/>
              </a:rPr>
              <a:t>Sistema multiplataforma</a:t>
            </a:r>
          </a:p>
          <a:p>
            <a:pPr lvl="0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dirty="0">
                <a:latin typeface="Nasalization" pitchFamily="34" charset="0"/>
              </a:rPr>
              <a:t>Se tendrá accesibilidad desde distintos dispositivos, como web, móvil, etc. </a:t>
            </a:r>
          </a:p>
        </p:txBody>
      </p:sp>
      <p:grpSp>
        <p:nvGrpSpPr>
          <p:cNvPr id="15" name="Interfaz"/>
          <p:cNvGrpSpPr/>
          <p:nvPr/>
        </p:nvGrpSpPr>
        <p:grpSpPr>
          <a:xfrm>
            <a:off x="1" y="5938571"/>
            <a:ext cx="12191999" cy="971505"/>
            <a:chOff x="1" y="5938571"/>
            <a:chExt cx="12191999" cy="971505"/>
          </a:xfrm>
        </p:grpSpPr>
        <p:pic>
          <p:nvPicPr>
            <p:cNvPr id="17" name="PerfectMach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006" t="8734" r="12890" b="8149"/>
            <a:stretch/>
          </p:blipFill>
          <p:spPr>
            <a:xfrm>
              <a:off x="1" y="5938571"/>
              <a:ext cx="1451254" cy="919429"/>
            </a:xfrm>
            <a:prstGeom prst="rect">
              <a:avLst/>
            </a:prstGeom>
            <a:effectLst>
              <a:glow rad="63500">
                <a:schemeClr val="tx1">
                  <a:alpha val="40000"/>
                </a:schemeClr>
              </a:glow>
              <a:softEdge rad="6350"/>
            </a:effectLst>
          </p:spPr>
        </p:pic>
        <p:pic>
          <p:nvPicPr>
            <p:cNvPr id="18" name="ApptitudAI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13" t="28928" r="10861" b="31625"/>
            <a:stretch/>
          </p:blipFill>
          <p:spPr>
            <a:xfrm>
              <a:off x="9267474" y="6113727"/>
              <a:ext cx="2924526" cy="796349"/>
            </a:xfrm>
            <a:prstGeom prst="rect">
              <a:avLst/>
            </a:prstGeom>
            <a:effectLst>
              <a:glow rad="76200">
                <a:schemeClr val="tx1">
                  <a:lumMod val="95000"/>
                  <a:alpha val="40000"/>
                </a:schemeClr>
              </a:glow>
              <a:softEdge rad="6350"/>
            </a:effectLst>
          </p:spPr>
        </p:pic>
      </p:grpSp>
      <p:sp>
        <p:nvSpPr>
          <p:cNvPr id="19" name="Recuadro Postulacion"/>
          <p:cNvSpPr/>
          <p:nvPr/>
        </p:nvSpPr>
        <p:spPr>
          <a:xfrm>
            <a:off x="5126220" y="3781119"/>
            <a:ext cx="5603518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0" name="Text Postulacion"/>
          <p:cNvSpPr txBox="1"/>
          <p:nvPr/>
        </p:nvSpPr>
        <p:spPr>
          <a:xfrm>
            <a:off x="5238207" y="3954089"/>
            <a:ext cx="5491530" cy="881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b="1" dirty="0">
                <a:latin typeface="Nasalization" pitchFamily="34" charset="0"/>
              </a:rPr>
              <a:t>• </a:t>
            </a:r>
            <a:r>
              <a:rPr lang="es-ES" sz="1600" b="1" u="sng" dirty="0">
                <a:latin typeface="Nasalization" pitchFamily="34" charset="0"/>
              </a:rPr>
              <a:t>Sistema  </a:t>
            </a:r>
            <a:r>
              <a:rPr lang="es-ES" sz="1600" b="1" u="sng" dirty="0" smtClean="0">
                <a:latin typeface="Nasalization" pitchFamily="34" charset="0"/>
              </a:rPr>
              <a:t>Con Interfaz Amigable</a:t>
            </a:r>
          </a:p>
          <a:p>
            <a:pPr lvl="0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sz="1600" dirty="0" smtClean="0">
                <a:latin typeface="Nasalization" pitchFamily="34" charset="0"/>
              </a:rPr>
              <a:t>Se incorporaran mensajes de ayuda, mensajes de Éxito, Error Y advertencias. </a:t>
            </a:r>
            <a:endParaRPr lang="es-ES" sz="1600" dirty="0">
              <a:latin typeface="Nasalization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12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2" grpId="0"/>
      <p:bldP spid="19" grpId="0" animBg="1"/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" y="206519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CONCLUSIONES</a:t>
            </a:r>
            <a:endParaRPr lang="es-ES" sz="4000" dirty="0">
              <a:ln w="0"/>
              <a:solidFill>
                <a:srgbClr val="53E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salization" panose="020B0604020202020204" pitchFamily="34" charset="0"/>
              <a:ea typeface="Artifakt Element" panose="020B0503050000020004" pitchFamily="34" charset="0"/>
            </a:endParaRPr>
          </a:p>
        </p:txBody>
      </p:sp>
      <p:sp>
        <p:nvSpPr>
          <p:cNvPr id="9" name="Recuadro General"/>
          <p:cNvSpPr/>
          <p:nvPr/>
        </p:nvSpPr>
        <p:spPr>
          <a:xfrm>
            <a:off x="234124" y="1086777"/>
            <a:ext cx="11957876" cy="5336432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2" name="Recuadro Postulacion"/>
          <p:cNvSpPr/>
          <p:nvPr/>
        </p:nvSpPr>
        <p:spPr>
          <a:xfrm>
            <a:off x="532518" y="1527020"/>
            <a:ext cx="3585611" cy="4455945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4" name="Recuadro Postulacion"/>
          <p:cNvSpPr/>
          <p:nvPr/>
        </p:nvSpPr>
        <p:spPr>
          <a:xfrm>
            <a:off x="8360448" y="1531549"/>
            <a:ext cx="3585611" cy="4455945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5" name="Recuadro Postulacion"/>
          <p:cNvSpPr/>
          <p:nvPr/>
        </p:nvSpPr>
        <p:spPr>
          <a:xfrm>
            <a:off x="4420256" y="1527020"/>
            <a:ext cx="3585611" cy="4455945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grpSp>
        <p:nvGrpSpPr>
          <p:cNvPr id="8" name="Interfaz"/>
          <p:cNvGrpSpPr/>
          <p:nvPr/>
        </p:nvGrpSpPr>
        <p:grpSpPr>
          <a:xfrm>
            <a:off x="1" y="5938571"/>
            <a:ext cx="12191999" cy="971505"/>
            <a:chOff x="1" y="5938571"/>
            <a:chExt cx="12191999" cy="971505"/>
          </a:xfrm>
        </p:grpSpPr>
        <p:pic>
          <p:nvPicPr>
            <p:cNvPr id="10" name="PerfectMach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006" t="8734" r="12890" b="8149"/>
            <a:stretch/>
          </p:blipFill>
          <p:spPr>
            <a:xfrm>
              <a:off x="1" y="5938571"/>
              <a:ext cx="1451254" cy="919429"/>
            </a:xfrm>
            <a:prstGeom prst="rect">
              <a:avLst/>
            </a:prstGeom>
            <a:effectLst>
              <a:glow rad="63500">
                <a:schemeClr val="tx1">
                  <a:alpha val="40000"/>
                </a:schemeClr>
              </a:glow>
              <a:softEdge rad="6350"/>
            </a:effectLst>
          </p:spPr>
        </p:pic>
        <p:pic>
          <p:nvPicPr>
            <p:cNvPr id="11" name="ApptitudAI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13" t="28928" r="10861" b="31625"/>
            <a:stretch/>
          </p:blipFill>
          <p:spPr>
            <a:xfrm>
              <a:off x="9267474" y="6113727"/>
              <a:ext cx="2924526" cy="796349"/>
            </a:xfrm>
            <a:prstGeom prst="rect">
              <a:avLst/>
            </a:prstGeom>
            <a:effectLst>
              <a:glow rad="76200">
                <a:schemeClr val="tx1">
                  <a:lumMod val="95000"/>
                  <a:alpha val="40000"/>
                </a:schemeClr>
              </a:glow>
              <a:softEdge rad="6350"/>
            </a:effectLst>
          </p:spPr>
        </p:pic>
      </p:grp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223" b="97559" l="7129" r="96680">
                        <a14:foregroundMark x1="54590" y1="23340" x2="92871" y2="21289"/>
                        <a14:foregroundMark x1="59473" y1="73047" x2="65430" y2="60449"/>
                        <a14:foregroundMark x1="68750" y1="79004" x2="68750" y2="79004"/>
                        <a14:foregroundMark x1="54102" y1="88477" x2="16992" y2="87891"/>
                        <a14:foregroundMark x1="25488" y1="60449" x2="44434" y2="49121"/>
                        <a14:foregroundMark x1="24121" y1="90430" x2="45410" y2="89844"/>
                        <a14:foregroundMark x1="13477" y1="78223" x2="13477" y2="78223"/>
                        <a14:foregroundMark x1="8496" y1="49316" x2="8496" y2="49316"/>
                        <a14:foregroundMark x1="9180" y1="24316" x2="9180" y2="24316"/>
                        <a14:foregroundMark x1="64453" y1="39258" x2="78027" y2="23730"/>
                        <a14:foregroundMark x1="13770" y1="87012" x2="16406" y2="88770"/>
                      </a14:backgroundRemoval>
                    </a14:imgEffect>
                    <a14:imgEffect>
                      <a14:colorTemperature colorTemp="53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916" y="114271"/>
            <a:ext cx="1600267" cy="1600267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051" b="97949" l="0" r="99121">
                        <a14:foregroundMark x1="16992" y1="35938" x2="67188" y2="27637"/>
                        <a14:foregroundMark x1="10352" y1="54590" x2="11621" y2="63379"/>
                        <a14:foregroundMark x1="22266" y1="81152" x2="23535" y2="70410"/>
                        <a14:foregroundMark x1="37402" y1="80566" x2="31250" y2="66992"/>
                        <a14:foregroundMark x1="87402" y1="67188" x2="90332" y2="8301"/>
                        <a14:foregroundMark x1="47949" y1="8887" x2="44043" y2="63477"/>
                        <a14:foregroundMark x1="71484" y1="80371" x2="70020" y2="56152"/>
                        <a14:foregroundMark x1="67383" y1="79102" x2="66113" y2="8105"/>
                        <a14:foregroundMark x1="54492" y1="62598" x2="53711" y2="13184"/>
                        <a14:foregroundMark x1="49414" y1="17188" x2="87402" y2="14648"/>
                      </a14:backgroundRemoval>
                    </a14:imgEffect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993" y="5270611"/>
            <a:ext cx="1335915" cy="1335915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532518" y="2046832"/>
            <a:ext cx="358561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>
                <a:latin typeface="Nasalization" pitchFamily="34" charset="0"/>
              </a:rPr>
              <a:t>En esta fase, nuestra prioridad fue mejorar y optimizar los servicios ya implementados, reforzando su estabilidad y eficiencia. </a:t>
            </a:r>
            <a:endParaRPr lang="es-ES" sz="2400" b="1" dirty="0" smtClean="0">
              <a:latin typeface="Nasalization" pitchFamily="34" charset="0"/>
            </a:endParaRPr>
          </a:p>
        </p:txBody>
      </p:sp>
      <p:sp>
        <p:nvSpPr>
          <p:cNvPr id="16" name="15 CuadroTexto"/>
          <p:cNvSpPr txBox="1"/>
          <p:nvPr/>
        </p:nvSpPr>
        <p:spPr>
          <a:xfrm>
            <a:off x="4420256" y="2046832"/>
            <a:ext cx="36232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 smtClean="0">
                <a:latin typeface="Nasalization" pitchFamily="34" charset="0"/>
              </a:rPr>
              <a:t>Gracias </a:t>
            </a:r>
            <a:r>
              <a:rPr lang="es-ES" sz="2400" b="1" dirty="0">
                <a:latin typeface="Nasalization" pitchFamily="34" charset="0"/>
              </a:rPr>
              <a:t>a este esfuerzo, el sistema no solo es funcional, sino que ahora está más pulido, ofreciendo una experiencia más sólida y </a:t>
            </a:r>
            <a:r>
              <a:rPr lang="es-ES" sz="2400" b="1" dirty="0" smtClean="0">
                <a:latin typeface="Nasalization" pitchFamily="34" charset="0"/>
              </a:rPr>
              <a:t>confiable.</a:t>
            </a:r>
            <a:endParaRPr lang="es-ES" sz="2400" b="1" dirty="0">
              <a:latin typeface="Nasalization" pitchFamily="34" charset="0"/>
            </a:endParaRPr>
          </a:p>
        </p:txBody>
      </p:sp>
      <p:sp>
        <p:nvSpPr>
          <p:cNvPr id="17" name="16 CuadroTexto"/>
          <p:cNvSpPr txBox="1"/>
          <p:nvPr/>
        </p:nvSpPr>
        <p:spPr>
          <a:xfrm>
            <a:off x="8360448" y="2046832"/>
            <a:ext cx="358561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>
                <a:latin typeface="Nasalization" pitchFamily="34" charset="0"/>
              </a:rPr>
              <a:t>N</a:t>
            </a:r>
            <a:r>
              <a:rPr lang="es-ES" sz="2400" b="1" dirty="0" smtClean="0">
                <a:latin typeface="Nasalization" pitchFamily="34" charset="0"/>
              </a:rPr>
              <a:t>os </a:t>
            </a:r>
            <a:r>
              <a:rPr lang="es-ES" sz="2400" b="1" dirty="0">
                <a:latin typeface="Nasalization" pitchFamily="34" charset="0"/>
              </a:rPr>
              <a:t>preparamos para la última etapa, asegurando que cada detalle esté alineado con nuestras metas y que el sistema cumpla con su propósito de manera integral.</a:t>
            </a:r>
            <a:endParaRPr lang="es-ES" sz="2400" b="1" i="1" dirty="0">
              <a:latin typeface="Nasalization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526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5" grpId="0"/>
      <p:bldP spid="16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hidden="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55" b="96582" l="2148" r="100000">
                        <a14:foregroundMark x1="9180" y1="21680" x2="50391" y2="11816"/>
                        <a14:foregroundMark x1="11133" y1="73438" x2="11133" y2="73438"/>
                        <a14:foregroundMark x1="7910" y1="76758" x2="11914" y2="78027"/>
                        <a14:foregroundMark x1="9570" y1="73242" x2="13477" y2="73828"/>
                        <a14:foregroundMark x1="3613" y1="46191" x2="3613" y2="46191"/>
                        <a14:foregroundMark x1="32422" y1="40039" x2="47852" y2="52930"/>
                        <a14:foregroundMark x1="50391" y1="41504" x2="54980" y2="57227"/>
                        <a14:foregroundMark x1="49414" y1="46582" x2="51758" y2="56055"/>
                        <a14:foregroundMark x1="35547" y1="46777" x2="40723" y2="51758"/>
                        <a14:foregroundMark x1="13965" y1="15332" x2="63281" y2="7031"/>
                        <a14:foregroundMark x1="63867" y1="7227" x2="90527" y2="18359"/>
                        <a14:foregroundMark x1="50195" y1="18359" x2="89160" y2="29590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789" y="274981"/>
            <a:ext cx="6583019" cy="6583019"/>
          </a:xfrm>
          <a:prstGeom prst="rect">
            <a:avLst/>
          </a:prstGeom>
        </p:spPr>
      </p:pic>
      <p:sp>
        <p:nvSpPr>
          <p:cNvPr id="11" name="Rectángulo 9"/>
          <p:cNvSpPr/>
          <p:nvPr/>
        </p:nvSpPr>
        <p:spPr>
          <a:xfrm>
            <a:off x="695459" y="254471"/>
            <a:ext cx="1028046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MUCHAS GRACIAS POR SU ATENCION</a:t>
            </a:r>
            <a:endParaRPr lang="es-ES" sz="4000" dirty="0">
              <a:ln w="0">
                <a:solidFill>
                  <a:schemeClr val="bg1">
                    <a:lumMod val="95000"/>
                    <a:lumOff val="5000"/>
                  </a:schemeClr>
                </a:solidFill>
              </a:ln>
              <a:solidFill>
                <a:srgbClr val="53E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salization" panose="020B0604020202020204" pitchFamily="34" charset="0"/>
              <a:ea typeface="Artifakt Element" panose="020B0503050000020004" pitchFamily="34" charset="0"/>
            </a:endParaRPr>
          </a:p>
        </p:txBody>
      </p:sp>
      <p:sp>
        <p:nvSpPr>
          <p:cNvPr id="12" name="11 Rectángulo"/>
          <p:cNvSpPr/>
          <p:nvPr/>
        </p:nvSpPr>
        <p:spPr>
          <a:xfrm>
            <a:off x="695459" y="1185129"/>
            <a:ext cx="8954686" cy="764828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3" name="12 CuadroTexto"/>
          <p:cNvSpPr txBox="1"/>
          <p:nvPr/>
        </p:nvSpPr>
        <p:spPr>
          <a:xfrm>
            <a:off x="689110" y="1257789"/>
            <a:ext cx="8868790" cy="468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S" sz="2400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CONTACTENOS A: </a:t>
            </a:r>
            <a:r>
              <a:rPr lang="es-AR" sz="2400" b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perfectmatch.rrhh@gmail.com</a:t>
            </a:r>
            <a:endParaRPr lang="es-AR" sz="240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13 Rectángulo"/>
          <p:cNvSpPr/>
          <p:nvPr/>
        </p:nvSpPr>
        <p:spPr>
          <a:xfrm>
            <a:off x="695459" y="2150731"/>
            <a:ext cx="10625071" cy="4589701"/>
          </a:xfrm>
          <a:prstGeom prst="rect">
            <a:avLst/>
          </a:prstGeom>
          <a:solidFill>
            <a:schemeClr val="accent3">
              <a:lumMod val="50000"/>
            </a:schemeClr>
          </a:solidFill>
          <a:ln w="38100"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5" name="14 Rectángulo"/>
          <p:cNvSpPr/>
          <p:nvPr/>
        </p:nvSpPr>
        <p:spPr>
          <a:xfrm>
            <a:off x="870434" y="2969946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15 Rectángulo"/>
          <p:cNvSpPr/>
          <p:nvPr/>
        </p:nvSpPr>
        <p:spPr>
          <a:xfrm>
            <a:off x="864084" y="4860961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7" name="16 Rectángulo"/>
          <p:cNvSpPr/>
          <p:nvPr/>
        </p:nvSpPr>
        <p:spPr>
          <a:xfrm>
            <a:off x="4474955" y="2964970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8" name="17 Rectángulo"/>
          <p:cNvSpPr/>
          <p:nvPr/>
        </p:nvSpPr>
        <p:spPr>
          <a:xfrm>
            <a:off x="4474955" y="4855983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9" name="18 Rectángulo"/>
          <p:cNvSpPr/>
          <p:nvPr/>
        </p:nvSpPr>
        <p:spPr>
          <a:xfrm>
            <a:off x="8026175" y="2964969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0" name="19 Rectángulo"/>
          <p:cNvSpPr/>
          <p:nvPr/>
        </p:nvSpPr>
        <p:spPr>
          <a:xfrm>
            <a:off x="8026175" y="4851004"/>
            <a:ext cx="3130550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1" name="20 CuadroTexto"/>
          <p:cNvSpPr txBox="1"/>
          <p:nvPr/>
        </p:nvSpPr>
        <p:spPr>
          <a:xfrm>
            <a:off x="870434" y="3039084"/>
            <a:ext cx="3136900" cy="35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AR" sz="1600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Abal</a:t>
            </a:r>
            <a:r>
              <a:rPr lang="es-AR" sz="1600" dirty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Fernando </a:t>
            </a:r>
            <a:r>
              <a:rPr lang="es-AR" sz="1600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Gabriel</a:t>
            </a:r>
            <a:endParaRPr lang="es-AR" sz="1600" dirty="0">
              <a:latin typeface="Nasalization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2" name="21 CuadroTexto"/>
          <p:cNvSpPr txBox="1"/>
          <p:nvPr/>
        </p:nvSpPr>
        <p:spPr>
          <a:xfrm>
            <a:off x="4608356" y="3029365"/>
            <a:ext cx="2863745" cy="344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 err="1" smtClean="0">
                <a:latin typeface="Nasalization" panose="020B0604020202020204" pitchFamily="34" charset="0"/>
              </a:rPr>
              <a:t>Abalos</a:t>
            </a:r>
            <a:r>
              <a:rPr lang="en-US" sz="1600" dirty="0">
                <a:latin typeface="Nasalization" panose="020B0604020202020204" pitchFamily="34" charset="0"/>
              </a:rPr>
              <a:t>, Lucas </a:t>
            </a:r>
            <a:r>
              <a:rPr lang="en-US" sz="1600" dirty="0" smtClean="0">
                <a:latin typeface="Nasalization" panose="020B0604020202020204" pitchFamily="34" charset="0"/>
              </a:rPr>
              <a:t>Gabriel</a:t>
            </a:r>
            <a:endParaRPr lang="es-AR" dirty="0">
              <a:latin typeface="Nasalization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3" name="22 CuadroTexto"/>
          <p:cNvSpPr txBox="1"/>
          <p:nvPr/>
        </p:nvSpPr>
        <p:spPr>
          <a:xfrm>
            <a:off x="832334" y="4987480"/>
            <a:ext cx="3213100" cy="35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 smtClean="0">
                <a:latin typeface="Nasalization" panose="020B0604020202020204" pitchFamily="34" charset="0"/>
              </a:rPr>
              <a:t>Gutiérrez</a:t>
            </a:r>
            <a:r>
              <a:rPr lang="en-US" sz="1600" dirty="0">
                <a:latin typeface="Nasalization" panose="020B0604020202020204" pitchFamily="34" charset="0"/>
              </a:rPr>
              <a:t>, Diego </a:t>
            </a:r>
            <a:r>
              <a:rPr lang="en-US" sz="1600" dirty="0" err="1" smtClean="0">
                <a:latin typeface="Nasalization" panose="020B0604020202020204" pitchFamily="34" charset="0"/>
              </a:rPr>
              <a:t>Germán</a:t>
            </a:r>
            <a:endParaRPr lang="en-US" sz="1600" dirty="0">
              <a:latin typeface="Nasalization" panose="020B0604020202020204" pitchFamily="34" charset="0"/>
            </a:endParaRPr>
          </a:p>
        </p:txBody>
      </p:sp>
      <p:sp>
        <p:nvSpPr>
          <p:cNvPr id="24" name="23 CuadroTexto"/>
          <p:cNvSpPr txBox="1"/>
          <p:nvPr/>
        </p:nvSpPr>
        <p:spPr>
          <a:xfrm>
            <a:off x="8148102" y="4977526"/>
            <a:ext cx="2886696" cy="344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 smtClean="0">
                <a:latin typeface="Nasalization" panose="020B0604020202020204" pitchFamily="34" charset="0"/>
              </a:rPr>
              <a:t>Sotelo</a:t>
            </a:r>
            <a:r>
              <a:rPr lang="en-US" sz="1600" dirty="0">
                <a:latin typeface="Nasalization" panose="020B0604020202020204" pitchFamily="34" charset="0"/>
              </a:rPr>
              <a:t>, Evelyn </a:t>
            </a:r>
            <a:r>
              <a:rPr lang="en-US" sz="1600" dirty="0" smtClean="0">
                <a:latin typeface="Nasalization" panose="020B0604020202020204" pitchFamily="34" charset="0"/>
              </a:rPr>
              <a:t>Romina</a:t>
            </a:r>
            <a:endParaRPr lang="en-US" sz="1600" dirty="0">
              <a:latin typeface="Nasalization" panose="020B0604020202020204" pitchFamily="34" charset="0"/>
            </a:endParaRPr>
          </a:p>
        </p:txBody>
      </p:sp>
      <p:sp>
        <p:nvSpPr>
          <p:cNvPr id="25" name="24 CuadroTexto"/>
          <p:cNvSpPr txBox="1"/>
          <p:nvPr/>
        </p:nvSpPr>
        <p:spPr>
          <a:xfrm>
            <a:off x="4767107" y="4982504"/>
            <a:ext cx="2546245" cy="344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 smtClean="0">
                <a:latin typeface="Nasalization" panose="020B0604020202020204" pitchFamily="34" charset="0"/>
              </a:rPr>
              <a:t>Roldan, Guadalupe</a:t>
            </a:r>
            <a:endParaRPr lang="en-US" sz="1600" dirty="0">
              <a:latin typeface="Nasalization" panose="020B0604020202020204" pitchFamily="34" charset="0"/>
            </a:endParaRPr>
          </a:p>
        </p:txBody>
      </p:sp>
      <p:sp>
        <p:nvSpPr>
          <p:cNvPr id="26" name="25 CuadroTexto"/>
          <p:cNvSpPr txBox="1"/>
          <p:nvPr/>
        </p:nvSpPr>
        <p:spPr>
          <a:xfrm>
            <a:off x="8026175" y="3031813"/>
            <a:ext cx="3200400" cy="344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 smtClean="0">
                <a:latin typeface="Nasalization" panose="020B0604020202020204" pitchFamily="34" charset="0"/>
              </a:rPr>
              <a:t>Bianciotto</a:t>
            </a:r>
            <a:r>
              <a:rPr lang="en-US" sz="1600" dirty="0">
                <a:latin typeface="Nasalization" panose="020B0604020202020204" pitchFamily="34" charset="0"/>
              </a:rPr>
              <a:t>, </a:t>
            </a:r>
            <a:r>
              <a:rPr lang="en-US" sz="1600" dirty="0" err="1">
                <a:latin typeface="Nasalization" panose="020B0604020202020204" pitchFamily="34" charset="0"/>
              </a:rPr>
              <a:t>Matías</a:t>
            </a:r>
            <a:r>
              <a:rPr lang="en-US" sz="1600" dirty="0">
                <a:latin typeface="Nasalization" panose="020B0604020202020204" pitchFamily="34" charset="0"/>
              </a:rPr>
              <a:t> </a:t>
            </a:r>
            <a:r>
              <a:rPr lang="en-US" sz="1600" dirty="0" smtClean="0">
                <a:latin typeface="Nasalization" panose="020B0604020202020204" pitchFamily="34" charset="0"/>
              </a:rPr>
              <a:t>Felipe</a:t>
            </a:r>
            <a:endParaRPr lang="en-US" sz="1600" dirty="0">
              <a:latin typeface="Nasalization" panose="020B0604020202020204" pitchFamily="34" charset="0"/>
            </a:endParaRPr>
          </a:p>
        </p:txBody>
      </p:sp>
      <p:sp>
        <p:nvSpPr>
          <p:cNvPr id="27" name="Rectángulo 9"/>
          <p:cNvSpPr/>
          <p:nvPr/>
        </p:nvSpPr>
        <p:spPr>
          <a:xfrm>
            <a:off x="4722463" y="2228685"/>
            <a:ext cx="2635529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AR" sz="2000" u="sng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INTEGRANTES</a:t>
            </a:r>
            <a:r>
              <a:rPr lang="es-AR" sz="2000" dirty="0" smtClean="0">
                <a:latin typeface="Nasalization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es-AR" sz="2000" dirty="0" smtClean="0">
              <a:effectLst/>
              <a:latin typeface="Nasalization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8 Imagen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86" b="100000" l="391" r="100000">
                        <a14:foregroundMark x1="21875" y1="33691" x2="47559" y2="36328"/>
                        <a14:foregroundMark x1="18359" y1="43848" x2="46680" y2="30957"/>
                        <a14:backgroundMark x1="17188" y1="62793" x2="12012" y2="594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933" y="497744"/>
            <a:ext cx="2429692" cy="2429692"/>
          </a:xfrm>
          <a:prstGeom prst="rect">
            <a:avLst/>
          </a:prstGeom>
        </p:spPr>
      </p:pic>
      <p:pic>
        <p:nvPicPr>
          <p:cNvPr id="29" name="28 Imagen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38" t="9629" r="13365" b="42788"/>
          <a:stretch/>
        </p:blipFill>
        <p:spPr>
          <a:xfrm>
            <a:off x="8918441" y="3342635"/>
            <a:ext cx="1337490" cy="13374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" name="29 Imagen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013" y="5282983"/>
            <a:ext cx="1337490" cy="13374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1" name="30 Imagen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0" t="18765" r="20536" b="40249"/>
          <a:stretch/>
        </p:blipFill>
        <p:spPr>
          <a:xfrm>
            <a:off x="5295175" y="3342635"/>
            <a:ext cx="1425637" cy="1339200"/>
          </a:xfrm>
          <a:prstGeom prst="rect">
            <a:avLst/>
          </a:prstGeom>
        </p:spPr>
      </p:pic>
      <p:pic>
        <p:nvPicPr>
          <p:cNvPr id="32" name="31 Imagen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7" t="27408" r="18145" b="13214"/>
          <a:stretch/>
        </p:blipFill>
        <p:spPr>
          <a:xfrm>
            <a:off x="5401210" y="5281273"/>
            <a:ext cx="1339200" cy="1339200"/>
          </a:xfrm>
          <a:prstGeom prst="rect">
            <a:avLst/>
          </a:prstGeom>
        </p:spPr>
      </p:pic>
      <p:pic>
        <p:nvPicPr>
          <p:cNvPr id="33" name="32 Imagen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5" b="8046"/>
          <a:stretch/>
        </p:blipFill>
        <p:spPr>
          <a:xfrm>
            <a:off x="1744013" y="3376459"/>
            <a:ext cx="1337490" cy="1339200"/>
          </a:xfrm>
          <a:prstGeom prst="rect">
            <a:avLst/>
          </a:prstGeom>
        </p:spPr>
      </p:pic>
      <p:pic>
        <p:nvPicPr>
          <p:cNvPr id="34" name="33 Imagen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5" t="20178" b="39118"/>
          <a:stretch/>
        </p:blipFill>
        <p:spPr>
          <a:xfrm>
            <a:off x="8918441" y="5281273"/>
            <a:ext cx="1329453" cy="1339200"/>
          </a:xfrm>
          <a:prstGeom prst="rect">
            <a:avLst/>
          </a:prstGeom>
        </p:spPr>
      </p:pic>
      <p:grpSp>
        <p:nvGrpSpPr>
          <p:cNvPr id="6" name="Interfaz"/>
          <p:cNvGrpSpPr/>
          <p:nvPr/>
        </p:nvGrpSpPr>
        <p:grpSpPr>
          <a:xfrm>
            <a:off x="1" y="5938571"/>
            <a:ext cx="12191999" cy="919429"/>
            <a:chOff x="1" y="5938571"/>
            <a:chExt cx="12191999" cy="919429"/>
          </a:xfrm>
        </p:grpSpPr>
        <p:pic>
          <p:nvPicPr>
            <p:cNvPr id="8" name="PerfectMach"/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006" t="8734" r="12890" b="8149"/>
            <a:stretch/>
          </p:blipFill>
          <p:spPr>
            <a:xfrm>
              <a:off x="1" y="5938571"/>
              <a:ext cx="1451254" cy="919429"/>
            </a:xfrm>
            <a:prstGeom prst="rect">
              <a:avLst/>
            </a:prstGeom>
            <a:effectLst>
              <a:glow rad="63500">
                <a:schemeClr val="tx1">
                  <a:alpha val="40000"/>
                </a:schemeClr>
              </a:glow>
              <a:softEdge rad="6350"/>
            </a:effectLst>
          </p:spPr>
        </p:pic>
        <p:pic>
          <p:nvPicPr>
            <p:cNvPr id="10" name="ApptitudAI"/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13" t="28928" r="10861" b="31625"/>
            <a:stretch/>
          </p:blipFill>
          <p:spPr>
            <a:xfrm>
              <a:off x="10210647" y="6200910"/>
              <a:ext cx="1981353" cy="539522"/>
            </a:xfrm>
            <a:prstGeom prst="rect">
              <a:avLst/>
            </a:prstGeom>
            <a:effectLst>
              <a:glow rad="76200">
                <a:schemeClr val="tx1">
                  <a:lumMod val="95000"/>
                  <a:alpha val="40000"/>
                </a:schemeClr>
              </a:glow>
              <a:softEdge rad="6350"/>
            </a:effectLst>
          </p:spPr>
        </p:pic>
      </p:grpSp>
    </p:spTree>
    <p:extLst>
      <p:ext uri="{BB962C8B-B14F-4D97-AF65-F5344CB8AC3E}">
        <p14:creationId xmlns:p14="http://schemas.microsoft.com/office/powerpoint/2010/main" val="14181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scota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79" b="95898" l="0" r="100000">
                        <a14:foregroundMark x1="47754" y1="9863" x2="92578" y2="62012"/>
                        <a14:foregroundMark x1="62012" y1="59668" x2="93359" y2="9961"/>
                        <a14:foregroundMark x1="47266" y1="9277" x2="91699" y2="10938"/>
                        <a14:foregroundMark x1="49805" y1="10156" x2="94434" y2="41504"/>
                        <a14:foregroundMark x1="47559" y1="19434" x2="84277" y2="60742"/>
                        <a14:foregroundMark x1="52930" y1="36133" x2="72949" y2="59668"/>
                        <a14:foregroundMark x1="64453" y1="14648" x2="93359" y2="31250"/>
                        <a14:foregroundMark x1="88672" y1="59668" x2="93555" y2="34473"/>
                        <a14:foregroundMark x1="20215" y1="40332" x2="47266" y2="29590"/>
                        <a14:foregroundMark x1="20703" y1="29102" x2="39258" y2="41309"/>
                        <a14:backgroundMark x1="36328" y1="74609" x2="33398" y2="89648"/>
                        <a14:backgroundMark x1="7324" y1="81445" x2="27734" y2="87500"/>
                        <a14:backgroundMark x1="58105" y1="81445" x2="55273" y2="81445"/>
                      </a14:backgroundRemoval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142" y="2000687"/>
            <a:ext cx="3131111" cy="3131111"/>
          </a:xfrm>
          <a:prstGeom prst="rect">
            <a:avLst/>
          </a:prstGeom>
        </p:spPr>
      </p:pic>
      <p:sp>
        <p:nvSpPr>
          <p:cNvPr id="7" name="Recuadro General"/>
          <p:cNvSpPr/>
          <p:nvPr/>
        </p:nvSpPr>
        <p:spPr>
          <a:xfrm>
            <a:off x="4992624" y="1061853"/>
            <a:ext cx="5935265" cy="5336432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Text Titulo"/>
          <p:cNvSpPr/>
          <p:nvPr/>
        </p:nvSpPr>
        <p:spPr>
          <a:xfrm>
            <a:off x="4992624" y="1061854"/>
            <a:ext cx="5935265" cy="55329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t" anchorCtr="0">
            <a:noAutofit/>
          </a:bodyPr>
          <a:lstStyle/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sz="2500" kern="1200" dirty="0" smtClean="0">
                <a:latin typeface="Nasalization" panose="020B0604020202020204" pitchFamily="34" charset="0"/>
              </a:rPr>
              <a:t>RESULTADO ESPERADO</a:t>
            </a:r>
            <a:endParaRPr lang="es-AR" sz="3200" b="1" dirty="0">
              <a:latin typeface="Nasalization" pitchFamily="34" charset="0"/>
            </a:endParaRPr>
          </a:p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kern="1200" dirty="0" smtClean="0">
              <a:latin typeface="Nasalization" panose="020B0604020202020204" pitchFamily="34" charset="0"/>
            </a:endParaRPr>
          </a:p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dirty="0">
              <a:latin typeface="Nasalization" panose="020B0604020202020204" pitchFamily="34" charset="0"/>
            </a:endParaRPr>
          </a:p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kern="1200" dirty="0" smtClean="0">
              <a:latin typeface="Nasalization" panose="020B0604020202020204" pitchFamily="34" charset="0"/>
            </a:endParaRPr>
          </a:p>
          <a:p>
            <a:pPr lvl="0" algn="l" defTabSz="11112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b="0" i="0" u="none" kern="1200" dirty="0" smtClean="0">
              <a:latin typeface="Nasalization" pitchFamily="34" charset="0"/>
            </a:endParaRPr>
          </a:p>
        </p:txBody>
      </p:sp>
      <p:sp>
        <p:nvSpPr>
          <p:cNvPr id="15" name="Recuadro Postulacion"/>
          <p:cNvSpPr/>
          <p:nvPr/>
        </p:nvSpPr>
        <p:spPr>
          <a:xfrm>
            <a:off x="5126219" y="1606732"/>
            <a:ext cx="5603518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0" name="Recuadro Tamaño"/>
          <p:cNvSpPr/>
          <p:nvPr/>
        </p:nvSpPr>
        <p:spPr>
          <a:xfrm>
            <a:off x="5126218" y="3730069"/>
            <a:ext cx="5603518" cy="1812667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9" name="Text Tamaño"/>
          <p:cNvSpPr txBox="1"/>
          <p:nvPr/>
        </p:nvSpPr>
        <p:spPr>
          <a:xfrm>
            <a:off x="5217659" y="4043162"/>
            <a:ext cx="5512078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dirty="0">
                <a:latin typeface="Nasalization" panose="020B0604020202020204" pitchFamily="34" charset="0"/>
              </a:rPr>
              <a:t>• </a:t>
            </a:r>
            <a:r>
              <a:rPr lang="es-ES" b="1" u="sng" dirty="0">
                <a:latin typeface="Nasalization" panose="020B0604020202020204" pitchFamily="34" charset="0"/>
              </a:rPr>
              <a:t>Restricción de tamaño de archivos cargados</a:t>
            </a:r>
          </a:p>
          <a:p>
            <a:pPr lvl="0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dirty="0">
                <a:latin typeface="Nasalization" panose="020B0604020202020204" pitchFamily="34" charset="0"/>
              </a:rPr>
              <a:t>El tamaño de los archivos CV cargados por el usuario a un máximo de 5MB</a:t>
            </a:r>
            <a:r>
              <a:rPr lang="es-ES" dirty="0" smtClean="0">
                <a:latin typeface="Nasalization" panose="020B0604020202020204" pitchFamily="34" charset="0"/>
              </a:rPr>
              <a:t>.</a:t>
            </a:r>
            <a:endParaRPr lang="es-AR" dirty="0">
              <a:latin typeface="Nasalization" panose="020B0604020202020204" pitchFamily="34" charset="0"/>
            </a:endParaRPr>
          </a:p>
        </p:txBody>
      </p:sp>
      <p:sp>
        <p:nvSpPr>
          <p:cNvPr id="18" name="Text Postulacion"/>
          <p:cNvSpPr txBox="1"/>
          <p:nvPr/>
        </p:nvSpPr>
        <p:spPr>
          <a:xfrm>
            <a:off x="5238206" y="1779702"/>
            <a:ext cx="5491530" cy="1435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b="1" dirty="0">
                <a:latin typeface="Nasalization" panose="020B0604020202020204" pitchFamily="34" charset="0"/>
              </a:rPr>
              <a:t>• </a:t>
            </a:r>
            <a:r>
              <a:rPr lang="es-AR" b="1" u="sng" dirty="0">
                <a:latin typeface="Nasalization" panose="020B0604020202020204" pitchFamily="34" charset="0"/>
              </a:rPr>
              <a:t>Postulación </a:t>
            </a:r>
            <a:r>
              <a:rPr lang="es-AR" b="1" u="sng" dirty="0" err="1">
                <a:latin typeface="Nasalization" panose="020B0604020202020204" pitchFamily="34" charset="0"/>
              </a:rPr>
              <a:t>CVs</a:t>
            </a:r>
            <a:endParaRPr lang="es-AR" b="1" u="sng" dirty="0">
              <a:latin typeface="Nasalization" panose="020B0604020202020204" pitchFamily="34" charset="0"/>
            </a:endParaRPr>
          </a:p>
          <a:p>
            <a:pPr lvl="0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dirty="0">
                <a:latin typeface="Nasalization" panose="020B0604020202020204" pitchFamily="34" charset="0"/>
              </a:rPr>
              <a:t>Captura de datos del CV de los candidatos en formatos PDF o DOCX, con validaciones automáticas para garantizar precisión y evitar inconsistencias</a:t>
            </a:r>
            <a:r>
              <a:rPr lang="es-AR" dirty="0" smtClean="0">
                <a:latin typeface="Nasalization" panose="020B0604020202020204" pitchFamily="34" charset="0"/>
              </a:rPr>
              <a:t>.</a:t>
            </a:r>
            <a:endParaRPr lang="es-ES" dirty="0">
              <a:latin typeface="Nasalization" panose="020B0604020202020204" pitchFamily="34" charset="0"/>
            </a:endParaRPr>
          </a:p>
        </p:txBody>
      </p:sp>
      <p:sp>
        <p:nvSpPr>
          <p:cNvPr id="10" name="Recuadro General"/>
          <p:cNvSpPr/>
          <p:nvPr/>
        </p:nvSpPr>
        <p:spPr>
          <a:xfrm>
            <a:off x="4992624" y="1016339"/>
            <a:ext cx="5935264" cy="5381946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788080"/>
              <a:satOff val="-14551"/>
              <a:lumOff val="-196"/>
              <a:alphaOff val="0"/>
            </a:schemeClr>
          </a:fillRef>
          <a:effectRef idx="0">
            <a:schemeClr val="accent2">
              <a:hueOff val="4788080"/>
              <a:satOff val="-14551"/>
              <a:lumOff val="-196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Recuadro Solicitud"/>
          <p:cNvSpPr/>
          <p:nvPr/>
        </p:nvSpPr>
        <p:spPr>
          <a:xfrm>
            <a:off x="5126219" y="1753576"/>
            <a:ext cx="5603517" cy="1812667"/>
          </a:xfrm>
          <a:prstGeom prst="rect">
            <a:avLst/>
          </a:prstGeom>
          <a:solidFill>
            <a:srgbClr val="AA72D4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1" name="Text Titulo"/>
          <p:cNvSpPr/>
          <p:nvPr/>
        </p:nvSpPr>
        <p:spPr>
          <a:xfrm>
            <a:off x="4992625" y="1082538"/>
            <a:ext cx="5935264" cy="524194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t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sz="2500" kern="1200" dirty="0" smtClean="0">
                <a:latin typeface="Nasalization" panose="020B0604020202020204" pitchFamily="34" charset="0"/>
              </a:rPr>
              <a:t>RESULTADO DESEABLE</a:t>
            </a:r>
          </a:p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kern="1200" dirty="0" smtClean="0">
              <a:latin typeface="Nasalization" panose="020B0604020202020204" pitchFamily="34" charset="0"/>
            </a:endParaRPr>
          </a:p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kern="1200" dirty="0" smtClean="0">
              <a:latin typeface="Nasalization" panose="020B0604020202020204" pitchFamily="34" charset="0"/>
            </a:endParaRPr>
          </a:p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b="1" i="0" u="none" dirty="0">
              <a:latin typeface="Nasalization" panose="020B0604020202020204" pitchFamily="34" charset="0"/>
            </a:endParaRPr>
          </a:p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500" b="1" i="0" u="none" kern="1200" dirty="0" smtClean="0">
              <a:latin typeface="Nasalization" pitchFamily="34" charset="0"/>
            </a:endParaRPr>
          </a:p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AR" sz="1400" b="1" i="0" u="none" kern="1200" dirty="0" smtClean="0">
              <a:latin typeface="Nasalization" pitchFamily="34" charset="0"/>
            </a:endParaRPr>
          </a:p>
          <a:p>
            <a:pPr lvl="0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AR" sz="2800" dirty="0" smtClean="0">
              <a:latin typeface="Nasalization" panose="020B0604020202020204" pitchFamily="34" charset="0"/>
            </a:endParaRPr>
          </a:p>
          <a:p>
            <a:pPr lvl="0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ES" sz="2800" dirty="0">
              <a:latin typeface="Nasalization" pitchFamily="34" charset="0"/>
            </a:endParaRPr>
          </a:p>
          <a:p>
            <a:pPr lvl="0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s-AR" sz="2800" kern="1200" dirty="0"/>
          </a:p>
        </p:txBody>
      </p:sp>
      <p:sp>
        <p:nvSpPr>
          <p:cNvPr id="3" name="Text Solicitud"/>
          <p:cNvSpPr txBox="1"/>
          <p:nvPr/>
        </p:nvSpPr>
        <p:spPr>
          <a:xfrm>
            <a:off x="5237028" y="2133388"/>
            <a:ext cx="5381897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b="1" dirty="0">
                <a:latin typeface="Nasalization" panose="020B0604020202020204" pitchFamily="34" charset="0"/>
              </a:rPr>
              <a:t>• </a:t>
            </a:r>
            <a:r>
              <a:rPr lang="es-AR" b="1" u="sng" dirty="0">
                <a:latin typeface="Nasalization" panose="020B0604020202020204" pitchFamily="34" charset="0"/>
              </a:rPr>
              <a:t>Solicitud de Cambio 01</a:t>
            </a:r>
          </a:p>
          <a:p>
            <a:pPr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dirty="0">
                <a:latin typeface="Nasalization" panose="020B0604020202020204" pitchFamily="34" charset="0"/>
              </a:rPr>
              <a:t>Se permitirá que los postulantes ingresen 2 habilidades de mayor dominio.</a:t>
            </a:r>
            <a:endParaRPr lang="es-AR" dirty="0">
              <a:latin typeface="Nasalization" panose="020B0604020202020204" pitchFamily="34" charset="0"/>
            </a:endParaRPr>
          </a:p>
          <a:p>
            <a:endParaRPr lang="es-AR" dirty="0"/>
          </a:p>
        </p:txBody>
      </p:sp>
      <p:grpSp>
        <p:nvGrpSpPr>
          <p:cNvPr id="22" name="Interfaz"/>
          <p:cNvGrpSpPr/>
          <p:nvPr/>
        </p:nvGrpSpPr>
        <p:grpSpPr>
          <a:xfrm>
            <a:off x="1" y="0"/>
            <a:ext cx="12191999" cy="6910076"/>
            <a:chOff x="1" y="0"/>
            <a:chExt cx="12191999" cy="6910076"/>
          </a:xfrm>
        </p:grpSpPr>
        <p:sp>
          <p:nvSpPr>
            <p:cNvPr id="4" name="Titulo"/>
            <p:cNvSpPr/>
            <p:nvPr/>
          </p:nvSpPr>
          <p:spPr>
            <a:xfrm>
              <a:off x="1088099" y="0"/>
              <a:ext cx="9839790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s-ES" sz="3200" dirty="0" smtClean="0">
                  <a:ln w="0"/>
                  <a:solidFill>
                    <a:srgbClr val="53EFF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Nasalization" panose="020B0604020202020204" pitchFamily="34" charset="0"/>
                  <a:ea typeface="Artifakt Element" panose="020B0503050000020004" pitchFamily="34" charset="0"/>
                </a:rPr>
                <a:t>OBJETIVOS DEL SPRINT 4</a:t>
              </a:r>
              <a:endParaRPr lang="es-ES" sz="3200" dirty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endParaRPr>
            </a:p>
          </p:txBody>
        </p:sp>
        <p:pic>
          <p:nvPicPr>
            <p:cNvPr id="5" name="PerfectMach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006" t="8734" r="12890" b="8149"/>
            <a:stretch/>
          </p:blipFill>
          <p:spPr>
            <a:xfrm>
              <a:off x="1" y="5938571"/>
              <a:ext cx="1451254" cy="919429"/>
            </a:xfrm>
            <a:prstGeom prst="rect">
              <a:avLst/>
            </a:prstGeom>
            <a:effectLst>
              <a:glow rad="63500">
                <a:schemeClr val="tx1">
                  <a:alpha val="40000"/>
                </a:schemeClr>
              </a:glow>
              <a:softEdge rad="6350"/>
            </a:effectLst>
          </p:spPr>
        </p:pic>
        <p:pic>
          <p:nvPicPr>
            <p:cNvPr id="12" name="ApptitudAI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13" t="28928" r="10861" b="31625"/>
            <a:stretch/>
          </p:blipFill>
          <p:spPr>
            <a:xfrm>
              <a:off x="9267474" y="6113727"/>
              <a:ext cx="2924526" cy="796349"/>
            </a:xfrm>
            <a:prstGeom prst="rect">
              <a:avLst/>
            </a:prstGeom>
            <a:effectLst>
              <a:glow rad="76200">
                <a:schemeClr val="tx1">
                  <a:lumMod val="95000"/>
                  <a:alpha val="40000"/>
                </a:schemeClr>
              </a:glow>
              <a:softEdge rad="6350"/>
            </a:effectLst>
          </p:spPr>
        </p:pic>
      </p:grpSp>
    </p:spTree>
    <p:extLst>
      <p:ext uri="{BB962C8B-B14F-4D97-AF65-F5344CB8AC3E}">
        <p14:creationId xmlns:p14="http://schemas.microsoft.com/office/powerpoint/2010/main" val="270814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 animBg="1"/>
      <p:bldP spid="19" grpId="0"/>
      <p:bldP spid="18" grpId="0"/>
      <p:bldP spid="14" grpId="0" animBg="1"/>
      <p:bldP spid="11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3"/>
          <p:cNvSpPr/>
          <p:nvPr/>
        </p:nvSpPr>
        <p:spPr>
          <a:xfrm>
            <a:off x="0" y="61242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BACKLOG</a:t>
            </a:r>
            <a:endParaRPr lang="es-ES" sz="4000" dirty="0">
              <a:ln w="0"/>
              <a:solidFill>
                <a:srgbClr val="53E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salization" panose="020B0604020202020204" pitchFamily="34" charset="0"/>
              <a:ea typeface="Artifakt Element" panose="020B0503050000020004" pitchFamily="34" charset="0"/>
            </a:endParaRPr>
          </a:p>
        </p:txBody>
      </p:sp>
      <p:pic>
        <p:nvPicPr>
          <p:cNvPr id="3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1" y="5938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pic>
        <p:nvPicPr>
          <p:cNvPr id="4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267474" y="6113727"/>
            <a:ext cx="2924526" cy="79634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sp>
        <p:nvSpPr>
          <p:cNvPr id="6" name="Recuadro General"/>
          <p:cNvSpPr/>
          <p:nvPr/>
        </p:nvSpPr>
        <p:spPr>
          <a:xfrm>
            <a:off x="2944876" y="779558"/>
            <a:ext cx="8550449" cy="5668858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7" name="Recuadro Postulacion"/>
          <p:cNvSpPr/>
          <p:nvPr/>
        </p:nvSpPr>
        <p:spPr>
          <a:xfrm>
            <a:off x="4504879" y="992928"/>
            <a:ext cx="5603518" cy="927023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8" name="Text Postulacion"/>
          <p:cNvSpPr txBox="1"/>
          <p:nvPr/>
        </p:nvSpPr>
        <p:spPr>
          <a:xfrm>
            <a:off x="4609158" y="1079412"/>
            <a:ext cx="539496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sz="2000" b="1" dirty="0" smtClean="0">
                <a:latin typeface="Nasalization" panose="020B0604020202020204" pitchFamily="34" charset="0"/>
              </a:rPr>
              <a:t>FUNCION </a:t>
            </a:r>
          </a:p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sz="2000" b="1" dirty="0" smtClean="0">
                <a:latin typeface="Nasalization" panose="020B0604020202020204" pitchFamily="34" charset="0"/>
              </a:rPr>
              <a:t>POSTULACION EN PDF O DOCX</a:t>
            </a:r>
            <a:endParaRPr lang="es-ES" sz="2000" dirty="0">
              <a:latin typeface="Nasalization" panose="020B0604020202020204" pitchFamily="34" charset="0"/>
            </a:endParaRPr>
          </a:p>
        </p:txBody>
      </p:sp>
      <p:grpSp>
        <p:nvGrpSpPr>
          <p:cNvPr id="9" name="8 Grupo"/>
          <p:cNvGrpSpPr/>
          <p:nvPr/>
        </p:nvGrpSpPr>
        <p:grpSpPr>
          <a:xfrm>
            <a:off x="3275983" y="2114495"/>
            <a:ext cx="7754654" cy="3928865"/>
            <a:chOff x="3275983" y="2114495"/>
            <a:chExt cx="7754654" cy="3928865"/>
          </a:xfrm>
        </p:grpSpPr>
        <p:pic>
          <p:nvPicPr>
            <p:cNvPr id="10" name="Test Postulacion" descr="Recorte de pantalla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60311" y="2114495"/>
              <a:ext cx="2467319" cy="120031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1" name="funcion Postulacion" descr="Recorte de pantalla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5983" y="2114495"/>
              <a:ext cx="2457793" cy="1181265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2" name="11 Imagen" descr="Recorte de pantalla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60312" y="4671569"/>
              <a:ext cx="2467319" cy="120031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3" name="12 Imagen" descr="Recorte de pantalla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1423" y="4671569"/>
              <a:ext cx="2429214" cy="1371791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4" name="13 Imagen" descr="Recorte de pantalla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1423" y="2114495"/>
              <a:ext cx="2429214" cy="1152686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" name="14 Imagen" descr="Recorte de pantalla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577" y="4671569"/>
              <a:ext cx="2457793" cy="1162212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  <p:pic>
        <p:nvPicPr>
          <p:cNvPr id="17" name="Imagen 15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95" b="94922" l="3223" r="97852">
                        <a14:foregroundMark x1="7520" y1="47949" x2="7520" y2="47949"/>
                        <a14:foregroundMark x1="12109" y1="72070" x2="12109" y2="72070"/>
                        <a14:foregroundMark x1="62793" y1="72461" x2="62793" y2="72461"/>
                        <a14:foregroundMark x1="13867" y1="18359" x2="13867" y2="183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75" y="2409013"/>
            <a:ext cx="2751618" cy="275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1573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3"/>
          <p:cNvSpPr/>
          <p:nvPr/>
        </p:nvSpPr>
        <p:spPr>
          <a:xfrm>
            <a:off x="0" y="61242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BACKLOG</a:t>
            </a:r>
            <a:endParaRPr lang="es-ES" sz="4000" dirty="0">
              <a:ln w="0"/>
              <a:solidFill>
                <a:srgbClr val="53E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salization" panose="020B0604020202020204" pitchFamily="34" charset="0"/>
              <a:ea typeface="Artifakt Element" panose="020B0503050000020004" pitchFamily="34" charset="0"/>
            </a:endParaRPr>
          </a:p>
        </p:txBody>
      </p:sp>
      <p:pic>
        <p:nvPicPr>
          <p:cNvPr id="3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1" y="5938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pic>
        <p:nvPicPr>
          <p:cNvPr id="4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267474" y="6113727"/>
            <a:ext cx="2924526" cy="79634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pic>
        <p:nvPicPr>
          <p:cNvPr id="10" name="9 Imagen" descr="Recorte de pantalla" hidden="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135" y="2306028"/>
            <a:ext cx="2419688" cy="113363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7" name="Recuadro General"/>
          <p:cNvSpPr/>
          <p:nvPr/>
        </p:nvSpPr>
        <p:spPr>
          <a:xfrm>
            <a:off x="2944876" y="779558"/>
            <a:ext cx="8550449" cy="5668858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32" name="31 Grupo"/>
          <p:cNvGrpSpPr/>
          <p:nvPr/>
        </p:nvGrpSpPr>
        <p:grpSpPr>
          <a:xfrm>
            <a:off x="3252655" y="2091910"/>
            <a:ext cx="7835140" cy="3910892"/>
            <a:chOff x="3252655" y="2091910"/>
            <a:chExt cx="7835140" cy="3910892"/>
          </a:xfrm>
        </p:grpSpPr>
        <p:pic>
          <p:nvPicPr>
            <p:cNvPr id="11" name="10 Imagen" descr="Recorte de pantalla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1423" y="4669116"/>
              <a:ext cx="2429214" cy="1333686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" name="14 Imagen" descr="Recorte de pantalla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52655" y="2091910"/>
              <a:ext cx="2410161" cy="1152686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6" name="15 Imagen" descr="Recorte de pantalla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1051" y="4642990"/>
              <a:ext cx="2467319" cy="1190791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7" name="16 Imagen" descr="Recorte de pantalla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1423" y="2091910"/>
              <a:ext cx="2486372" cy="138131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8" name="17 Imagen" descr="Recorte de pantalla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36494" y="2104968"/>
              <a:ext cx="2514951" cy="120031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9" name="18 Imagen" descr="Recorte de pantalla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65074" y="4642990"/>
              <a:ext cx="2457793" cy="1181265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  <p:pic>
        <p:nvPicPr>
          <p:cNvPr id="20" name="19 Imagen" descr="Recorte de pantalla" hidden="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493" y="5049340"/>
            <a:ext cx="2448267" cy="11717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1" name="20 Imagen" descr="Recorte de pantalla" hidden="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735" y="5111261"/>
            <a:ext cx="2438740" cy="10478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2" name="21 Imagen" descr="Recorte de pantalla" hidden="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688" y="5311583"/>
            <a:ext cx="2514951" cy="12003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3" name="22 Imagen" descr="Recorte de pantalla" hidden="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52" y="5819630"/>
            <a:ext cx="2486372" cy="10383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23 Imagen" descr="Recorte de pantalla" hidden="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5817" y="5830404"/>
            <a:ext cx="2457793" cy="9907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6" name="25 Imagen" descr="Recorte de pantalla" hidden="1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474" y="5801825"/>
            <a:ext cx="2429214" cy="10193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8" name="Recuadro Postulacion"/>
          <p:cNvSpPr/>
          <p:nvPr/>
        </p:nvSpPr>
        <p:spPr>
          <a:xfrm>
            <a:off x="4504879" y="992928"/>
            <a:ext cx="5603518" cy="927023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9" name="Text Postulacion"/>
          <p:cNvSpPr txBox="1"/>
          <p:nvPr/>
        </p:nvSpPr>
        <p:spPr>
          <a:xfrm>
            <a:off x="4609158" y="1079412"/>
            <a:ext cx="539496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sz="2000" b="1" dirty="0" smtClean="0">
                <a:latin typeface="Nasalization" panose="020B0604020202020204" pitchFamily="34" charset="0"/>
              </a:rPr>
              <a:t>FUNCION </a:t>
            </a:r>
          </a:p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sz="2000" b="1" dirty="0" smtClean="0">
                <a:latin typeface="Nasalization" panose="020B0604020202020204" pitchFamily="34" charset="0"/>
              </a:rPr>
              <a:t>RESTRINGIR TAMAÑO</a:t>
            </a:r>
            <a:endParaRPr lang="es-ES" sz="2000" dirty="0">
              <a:latin typeface="Nasalization" panose="020B0604020202020204" pitchFamily="34" charset="0"/>
            </a:endParaRPr>
          </a:p>
        </p:txBody>
      </p:sp>
      <p:pic>
        <p:nvPicPr>
          <p:cNvPr id="33" name="Imagen 15"/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4395" b="94922" l="3223" r="97852">
                        <a14:foregroundMark x1="7520" y1="47949" x2="7520" y2="47949"/>
                        <a14:foregroundMark x1="12109" y1="72070" x2="12109" y2="72070"/>
                        <a14:foregroundMark x1="62793" y1="72461" x2="62793" y2="72461"/>
                        <a14:foregroundMark x1="13867" y1="18359" x2="13867" y2="183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75" y="2409013"/>
            <a:ext cx="2751618" cy="275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6249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3"/>
          <p:cNvSpPr/>
          <p:nvPr/>
        </p:nvSpPr>
        <p:spPr>
          <a:xfrm>
            <a:off x="0" y="61242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BACKLOG</a:t>
            </a:r>
            <a:endParaRPr lang="es-ES" sz="4000" dirty="0">
              <a:ln w="0"/>
              <a:solidFill>
                <a:srgbClr val="53E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salization" panose="020B0604020202020204" pitchFamily="34" charset="0"/>
              <a:ea typeface="Artifakt Element" panose="020B0503050000020004" pitchFamily="34" charset="0"/>
            </a:endParaRPr>
          </a:p>
        </p:txBody>
      </p:sp>
      <p:pic>
        <p:nvPicPr>
          <p:cNvPr id="3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1" y="5938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pic>
        <p:nvPicPr>
          <p:cNvPr id="4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267474" y="6113727"/>
            <a:ext cx="2924526" cy="79634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pic>
        <p:nvPicPr>
          <p:cNvPr id="10" name="9 Imagen" descr="Recorte de pantalla" hidden="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135" y="2306028"/>
            <a:ext cx="2419688" cy="113363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7" name="Recuadro General"/>
          <p:cNvSpPr/>
          <p:nvPr/>
        </p:nvSpPr>
        <p:spPr>
          <a:xfrm>
            <a:off x="2944876" y="779558"/>
            <a:ext cx="8550449" cy="5668858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20" name="19 Imagen" descr="Recorte de pantalla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493" y="2072857"/>
            <a:ext cx="2448267" cy="11717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1" name="20 Imagen" descr="Recorte de pantalla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449" y="4636683"/>
            <a:ext cx="2438740" cy="10478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2" name="21 Imagen" descr="Recorte de pantalla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419" y="4623937"/>
            <a:ext cx="2514951" cy="12003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3" name="22 Imagen" descr="Recorte de pantalla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423" y="2072857"/>
            <a:ext cx="2486372" cy="10383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23 Imagen" descr="Recorte de pantalla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317" y="2072857"/>
            <a:ext cx="2562128" cy="10327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6" name="25 Imagen" descr="Recorte de pantalla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074" y="4623936"/>
            <a:ext cx="2429214" cy="10193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8" name="Recuadro Postulacion"/>
          <p:cNvSpPr/>
          <p:nvPr/>
        </p:nvSpPr>
        <p:spPr>
          <a:xfrm>
            <a:off x="4504879" y="992928"/>
            <a:ext cx="5603518" cy="927023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9" name="Text Postulacion"/>
          <p:cNvSpPr txBox="1"/>
          <p:nvPr/>
        </p:nvSpPr>
        <p:spPr>
          <a:xfrm>
            <a:off x="4609158" y="1079412"/>
            <a:ext cx="539496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sz="2000" b="1" dirty="0" smtClean="0">
                <a:latin typeface="Nasalization" panose="020B0604020202020204" pitchFamily="34" charset="0"/>
              </a:rPr>
              <a:t>FUNCION </a:t>
            </a:r>
          </a:p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ES" sz="2000" b="1" dirty="0" smtClean="0">
                <a:latin typeface="Nasalization" panose="020B0604020202020204" pitchFamily="34" charset="0"/>
              </a:rPr>
              <a:t>SC001</a:t>
            </a:r>
            <a:endParaRPr lang="es-ES" sz="2000" dirty="0">
              <a:latin typeface="Nasalization" panose="020B0604020202020204" pitchFamily="34" charset="0"/>
            </a:endParaRPr>
          </a:p>
        </p:txBody>
      </p:sp>
      <p:pic>
        <p:nvPicPr>
          <p:cNvPr id="14" name="Imagen 15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4395" b="94922" l="3223" r="97852">
                        <a14:foregroundMark x1="7520" y1="47949" x2="7520" y2="47949"/>
                        <a14:foregroundMark x1="12109" y1="72070" x2="12109" y2="72070"/>
                        <a14:foregroundMark x1="62793" y1="72461" x2="62793" y2="72461"/>
                        <a14:foregroundMark x1="13867" y1="18359" x2="13867" y2="183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75" y="2409013"/>
            <a:ext cx="2751618" cy="275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916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1" y="521894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REQUERIMIENTOS</a:t>
            </a:r>
            <a:endParaRPr lang="es-ES" sz="4000" dirty="0">
              <a:ln w="0"/>
              <a:solidFill>
                <a:srgbClr val="53E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salization" panose="020B0604020202020204" pitchFamily="34" charset="0"/>
              <a:ea typeface="Artifakt Element" panose="020B0503050000020004" pitchFamily="34" charset="0"/>
            </a:endParaRPr>
          </a:p>
        </p:txBody>
      </p:sp>
      <p:pic>
        <p:nvPicPr>
          <p:cNvPr id="8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1" y="5938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pic>
        <p:nvPicPr>
          <p:cNvPr id="9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267474" y="6113727"/>
            <a:ext cx="2924526" cy="79634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grpSp>
        <p:nvGrpSpPr>
          <p:cNvPr id="10" name="9 Grupo"/>
          <p:cNvGrpSpPr/>
          <p:nvPr/>
        </p:nvGrpSpPr>
        <p:grpSpPr>
          <a:xfrm>
            <a:off x="2863272" y="1708623"/>
            <a:ext cx="6847953" cy="4069875"/>
            <a:chOff x="0" y="411659"/>
            <a:chExt cx="4715991" cy="3904161"/>
          </a:xfrm>
        </p:grpSpPr>
        <p:sp>
          <p:nvSpPr>
            <p:cNvPr id="11" name="10 Rectángulo"/>
            <p:cNvSpPr/>
            <p:nvPr/>
          </p:nvSpPr>
          <p:spPr>
            <a:xfrm>
              <a:off x="0" y="411659"/>
              <a:ext cx="4715991" cy="3904161"/>
            </a:xfrm>
            <a:prstGeom prst="rect">
              <a:avLst/>
            </a:prstGeom>
            <a:solidFill>
              <a:srgbClr val="7030A0"/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11 Rectángulo"/>
            <p:cNvSpPr/>
            <p:nvPr/>
          </p:nvSpPr>
          <p:spPr>
            <a:xfrm>
              <a:off x="0" y="411659"/>
              <a:ext cx="4715991" cy="39041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t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s-AR" sz="1400" kern="1200" dirty="0"/>
            </a:p>
          </p:txBody>
        </p:sp>
      </p:grp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11" b="97168" l="2051" r="96680">
                        <a14:foregroundMark x1="16602" y1="17578" x2="16602" y2="17578"/>
                        <a14:foregroundMark x1="63574" y1="23926" x2="83984" y2="32227"/>
                        <a14:foregroundMark x1="66211" y1="80176" x2="66211" y2="80176"/>
                        <a14:foregroundMark x1="14453" y1="73828" x2="14453" y2="73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90" y="2065181"/>
            <a:ext cx="3356758" cy="3356758"/>
          </a:xfrm>
          <a:prstGeom prst="rect">
            <a:avLst/>
          </a:prstGeom>
        </p:spPr>
      </p:pic>
      <p:sp>
        <p:nvSpPr>
          <p:cNvPr id="13" name="12 Rectángulo"/>
          <p:cNvSpPr/>
          <p:nvPr/>
        </p:nvSpPr>
        <p:spPr>
          <a:xfrm>
            <a:off x="2980838" y="2065182"/>
            <a:ext cx="6620363" cy="1004590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" name="1 Rectángulo"/>
          <p:cNvSpPr/>
          <p:nvPr/>
        </p:nvSpPr>
        <p:spPr>
          <a:xfrm>
            <a:off x="2989314" y="2161658"/>
            <a:ext cx="659470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AR" sz="2800" dirty="0" smtClean="0">
                <a:latin typeface="Nasalization" pitchFamily="34" charset="0"/>
              </a:rPr>
              <a:t>RF 1</a:t>
            </a:r>
            <a:r>
              <a:rPr lang="es-AR" sz="2800" dirty="0">
                <a:latin typeface="Nasalization" pitchFamily="34" charset="0"/>
              </a:rPr>
              <a:t>: Subida manual de </a:t>
            </a:r>
            <a:r>
              <a:rPr lang="es-AR" sz="2800" dirty="0" err="1" smtClean="0">
                <a:latin typeface="Nasalization" pitchFamily="34" charset="0"/>
              </a:rPr>
              <a:t>CVs</a:t>
            </a:r>
            <a:endParaRPr lang="es-AR" sz="2800" dirty="0" smtClean="0">
              <a:latin typeface="Nasalization" pitchFamily="34" charset="0"/>
            </a:endParaRPr>
          </a:p>
          <a:p>
            <a:pPr algn="ctr"/>
            <a:endParaRPr lang="es-AR" sz="2800" dirty="0"/>
          </a:p>
        </p:txBody>
      </p:sp>
      <p:sp>
        <p:nvSpPr>
          <p:cNvPr id="14" name="13 Rectángulo"/>
          <p:cNvSpPr/>
          <p:nvPr/>
        </p:nvSpPr>
        <p:spPr>
          <a:xfrm>
            <a:off x="2976484" y="3222172"/>
            <a:ext cx="6620363" cy="1004590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5" name="14 Rectángulo"/>
          <p:cNvSpPr/>
          <p:nvPr/>
        </p:nvSpPr>
        <p:spPr>
          <a:xfrm>
            <a:off x="2989315" y="4417349"/>
            <a:ext cx="6620363" cy="1004590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15 Rectángulo"/>
          <p:cNvSpPr/>
          <p:nvPr/>
        </p:nvSpPr>
        <p:spPr>
          <a:xfrm>
            <a:off x="2976484" y="3300550"/>
            <a:ext cx="660753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dirty="0" smtClean="0">
                <a:latin typeface="Nasalization" pitchFamily="34" charset="0"/>
              </a:rPr>
              <a:t>RNF 15</a:t>
            </a:r>
            <a:r>
              <a:rPr lang="es-ES" sz="2800" dirty="0">
                <a:latin typeface="Nasalization" pitchFamily="34" charset="0"/>
              </a:rPr>
              <a:t>: Restricción de </a:t>
            </a:r>
            <a:endParaRPr lang="es-ES" sz="2800" dirty="0" smtClean="0">
              <a:latin typeface="Nasalization" pitchFamily="34" charset="0"/>
            </a:endParaRPr>
          </a:p>
          <a:p>
            <a:pPr algn="ctr"/>
            <a:r>
              <a:rPr lang="es-ES" sz="2800" dirty="0" smtClean="0">
                <a:latin typeface="Nasalization" pitchFamily="34" charset="0"/>
              </a:rPr>
              <a:t>tamaño </a:t>
            </a:r>
            <a:r>
              <a:rPr lang="es-ES" sz="2800" dirty="0">
                <a:latin typeface="Nasalization" pitchFamily="34" charset="0"/>
              </a:rPr>
              <a:t>de archivos </a:t>
            </a:r>
            <a:r>
              <a:rPr lang="es-ES" sz="2800" dirty="0" smtClean="0">
                <a:latin typeface="Nasalization" pitchFamily="34" charset="0"/>
              </a:rPr>
              <a:t>cargados</a:t>
            </a:r>
          </a:p>
        </p:txBody>
      </p:sp>
      <p:sp>
        <p:nvSpPr>
          <p:cNvPr id="17" name="16 Rectángulo"/>
          <p:cNvSpPr/>
          <p:nvPr/>
        </p:nvSpPr>
        <p:spPr>
          <a:xfrm>
            <a:off x="2989315" y="4485454"/>
            <a:ext cx="66247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AR" sz="2800" dirty="0" smtClean="0">
                <a:latin typeface="Nasalization" pitchFamily="34" charset="0"/>
              </a:rPr>
              <a:t>RF </a:t>
            </a:r>
            <a:r>
              <a:rPr lang="es-AR" sz="2800" dirty="0" smtClean="0">
                <a:latin typeface="Nasalization" pitchFamily="34" charset="0"/>
              </a:rPr>
              <a:t>21: Solicitud de Cambio </a:t>
            </a:r>
          </a:p>
          <a:p>
            <a:pPr algn="ctr"/>
            <a:r>
              <a:rPr lang="es-AR" sz="2800" dirty="0" smtClean="0">
                <a:latin typeface="Nasalization" pitchFamily="34" charset="0"/>
              </a:rPr>
              <a:t>SC001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154051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" grpId="0"/>
      <p:bldP spid="14" grpId="0" animBg="1"/>
      <p:bldP spid="15" grpId="0" animBg="1"/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Rectángulo"/>
          <p:cNvSpPr/>
          <p:nvPr/>
        </p:nvSpPr>
        <p:spPr>
          <a:xfrm>
            <a:off x="725628" y="1307780"/>
            <a:ext cx="8227872" cy="4404576"/>
          </a:xfrm>
          <a:prstGeom prst="rect">
            <a:avLst/>
          </a:prstGeom>
          <a:solidFill>
            <a:srgbClr val="7030A0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7" name="Rectángulo 3"/>
          <p:cNvSpPr/>
          <p:nvPr/>
        </p:nvSpPr>
        <p:spPr>
          <a:xfrm>
            <a:off x="-69456" y="248844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RIESGOS REDUCIDOS</a:t>
            </a:r>
            <a:endParaRPr lang="es-ES" sz="4000" dirty="0">
              <a:ln w="0"/>
              <a:solidFill>
                <a:srgbClr val="53E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salization" panose="020B0604020202020204" pitchFamily="34" charset="0"/>
              <a:ea typeface="Artifakt Element" panose="020B0503050000020004" pitchFamily="34" charset="0"/>
            </a:endParaRPr>
          </a:p>
        </p:txBody>
      </p:sp>
      <p:pic>
        <p:nvPicPr>
          <p:cNvPr id="9" name="Imagen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267474" y="6113727"/>
            <a:ext cx="2924526" cy="79634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" b="96582" l="0" r="100000">
                        <a14:foregroundMark x1="89844" y1="9277" x2="89844" y2="9277"/>
                        <a14:foregroundMark x1="66602" y1="76953" x2="66602" y2="76953"/>
                        <a14:foregroundMark x1="13086" y1="73438" x2="13086" y2="73438"/>
                        <a14:foregroundMark x1="4590" y1="47363" x2="4590" y2="47363"/>
                        <a14:foregroundMark x1="9375" y1="19141" x2="9375" y2="19141"/>
                        <a14:foregroundMark x1="57715" y1="16797" x2="88867" y2="52930"/>
                        <a14:foregroundMark x1="64453" y1="18164" x2="88086" y2="32031"/>
                        <a14:foregroundMark x1="84180" y1="52344" x2="69336" y2="513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653" y="1792617"/>
            <a:ext cx="3605347" cy="3605347"/>
          </a:xfrm>
          <a:prstGeom prst="rect">
            <a:avLst/>
          </a:prstGeom>
        </p:spPr>
      </p:pic>
      <p:pic>
        <p:nvPicPr>
          <p:cNvPr id="8" name="Imagen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1" y="5938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sp>
        <p:nvSpPr>
          <p:cNvPr id="15" name="14 Rectángulo"/>
          <p:cNvSpPr/>
          <p:nvPr/>
        </p:nvSpPr>
        <p:spPr>
          <a:xfrm>
            <a:off x="908507" y="3506741"/>
            <a:ext cx="7862113" cy="1566272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6" name="15 Rectángulo"/>
          <p:cNvSpPr/>
          <p:nvPr/>
        </p:nvSpPr>
        <p:spPr>
          <a:xfrm>
            <a:off x="931911" y="1767141"/>
            <a:ext cx="7862113" cy="1566272"/>
          </a:xfrm>
          <a:prstGeom prst="rect">
            <a:avLst/>
          </a:prstGeom>
          <a:solidFill>
            <a:srgbClr val="7030A0"/>
          </a:solidFill>
          <a:ln w="38100"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2" name="11 Rectángulo"/>
          <p:cNvSpPr/>
          <p:nvPr/>
        </p:nvSpPr>
        <p:spPr>
          <a:xfrm>
            <a:off x="931911" y="1792617"/>
            <a:ext cx="7838709" cy="154079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49530" tIns="49530" rIns="49530" bIns="49530" numCol="1" spcCol="1270" anchor="t" anchorCtr="0">
            <a:noAutofit/>
          </a:bodyPr>
          <a:lstStyle/>
          <a:p>
            <a:pPr lvl="1"/>
            <a:r>
              <a:rPr lang="es-ES" sz="2000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Nasalization" pitchFamily="34" charset="0"/>
              </a:rPr>
              <a:t>R07</a:t>
            </a:r>
            <a:r>
              <a:rPr lang="es-ES" sz="2000" b="1" dirty="0">
                <a:solidFill>
                  <a:schemeClr val="bg1">
                    <a:lumMod val="95000"/>
                    <a:lumOff val="5000"/>
                  </a:schemeClr>
                </a:solidFill>
                <a:latin typeface="Nasalization" pitchFamily="34" charset="0"/>
              </a:rPr>
              <a:t>: </a:t>
            </a:r>
            <a:r>
              <a:rPr lang="es-ES" sz="2000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Nasalization" pitchFamily="34" charset="0"/>
              </a:rPr>
              <a:t>EQUIPO DE TRABAJO DAÑADO</a:t>
            </a:r>
          </a:p>
          <a:p>
            <a:pPr lvl="2"/>
            <a:endParaRPr lang="es-ES" dirty="0">
              <a:latin typeface="Nasalization" pitchFamily="34" charset="0"/>
            </a:endParaRPr>
          </a:p>
          <a:p>
            <a:pPr lvl="2"/>
            <a:r>
              <a:rPr lang="es-ES" dirty="0" smtClean="0">
                <a:latin typeface="Nasalization" pitchFamily="34" charset="0"/>
              </a:rPr>
              <a:t>utilizar </a:t>
            </a:r>
            <a:r>
              <a:rPr lang="es-ES" dirty="0">
                <a:latin typeface="Nasalization" pitchFamily="34" charset="0"/>
              </a:rPr>
              <a:t>los equipos de la universidad para poder seguir trabajando en el </a:t>
            </a:r>
            <a:r>
              <a:rPr lang="es-ES" dirty="0" smtClean="0">
                <a:latin typeface="Nasalization" pitchFamily="34" charset="0"/>
              </a:rPr>
              <a:t>proyecto.</a:t>
            </a:r>
          </a:p>
        </p:txBody>
      </p:sp>
      <p:sp>
        <p:nvSpPr>
          <p:cNvPr id="13" name="12 Rectángulo"/>
          <p:cNvSpPr/>
          <p:nvPr/>
        </p:nvSpPr>
        <p:spPr>
          <a:xfrm>
            <a:off x="931911" y="3541467"/>
            <a:ext cx="7838710" cy="153154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49530" tIns="49530" rIns="49530" bIns="49530" numCol="1" spcCol="1270" anchor="t" anchorCtr="0">
            <a:noAutofit/>
          </a:bodyPr>
          <a:lstStyle/>
          <a:p>
            <a:pPr lvl="1"/>
            <a:r>
              <a:rPr lang="es-ES" sz="2000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Nasalization" pitchFamily="34" charset="0"/>
              </a:rPr>
              <a:t>R37: ENFERMEDAD O ACCIDENTE DE FAMILIAR </a:t>
            </a:r>
          </a:p>
          <a:p>
            <a:pPr lvl="2"/>
            <a:endParaRPr lang="es-ES" dirty="0">
              <a:latin typeface="Nasalization" pitchFamily="34" charset="0"/>
            </a:endParaRPr>
          </a:p>
          <a:p>
            <a:pPr lvl="2"/>
            <a:r>
              <a:rPr lang="es-ES" dirty="0" smtClean="0">
                <a:latin typeface="Nasalization" pitchFamily="34" charset="0"/>
              </a:rPr>
              <a:t>Acordar desde el inicio del proyecto posibles candidatos que puedan tomar parte de la carga de trabajo del afectado.</a:t>
            </a:r>
            <a:endParaRPr lang="es-ES" dirty="0">
              <a:latin typeface="Nasalization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70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1" y="167951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NIVELES DE RIESGO SPRINT 4</a:t>
            </a:r>
          </a:p>
        </p:txBody>
      </p:sp>
      <p:pic>
        <p:nvPicPr>
          <p:cNvPr id="7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1" y="5938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pic>
        <p:nvPicPr>
          <p:cNvPr id="8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267474" y="6113727"/>
            <a:ext cx="2924526" cy="79634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pic>
        <p:nvPicPr>
          <p:cNvPr id="5" name="4 Riesgo" descr="Recorte de pantalla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6" r="14086"/>
          <a:stretch/>
        </p:blipFill>
        <p:spPr>
          <a:xfrm>
            <a:off x="9435865" y="4803904"/>
            <a:ext cx="1736332" cy="523948"/>
          </a:xfrm>
          <a:prstGeom prst="rect">
            <a:avLst/>
          </a:prstGeom>
        </p:spPr>
      </p:pic>
      <p:pic>
        <p:nvPicPr>
          <p:cNvPr id="9" name="Grafica de NvlExposicion" descr="Recorte de pantalla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7041" y="2672869"/>
            <a:ext cx="2438740" cy="20576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9 Grafica General" descr="Recorte de pantalla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2"/>
          <a:stretch/>
        </p:blipFill>
        <p:spPr>
          <a:xfrm>
            <a:off x="1992020" y="843886"/>
            <a:ext cx="6668899" cy="571565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1" name="Tabla de datos" descr="Recorte de pantalla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5" r="27487"/>
          <a:stretch/>
        </p:blipFill>
        <p:spPr>
          <a:xfrm>
            <a:off x="7382758" y="875837"/>
            <a:ext cx="2863653" cy="14676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Fecha Actual" descr="Recorte de pantalla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298" y="2015629"/>
            <a:ext cx="4190571" cy="330291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  <a:softEdge rad="0"/>
          </a:effectLst>
        </p:spPr>
      </p:pic>
      <p:pic>
        <p:nvPicPr>
          <p:cNvPr id="6" name="Mascota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809" b="94141" l="2344" r="98730">
                        <a14:foregroundMark x1="58887" y1="17969" x2="90234" y2="42676"/>
                        <a14:foregroundMark x1="75293" y1="17969" x2="88867" y2="28613"/>
                        <a14:foregroundMark x1="89063" y1="7715" x2="89063" y2="7715"/>
                        <a14:foregroundMark x1="10352" y1="15234" x2="10352" y2="15234"/>
                        <a14:foregroundMark x1="15625" y1="78223" x2="15625" y2="78223"/>
                        <a14:foregroundMark x1="5371" y1="48145" x2="5371" y2="48145"/>
                        <a14:foregroundMark x1="76855" y1="74023" x2="76855" y2="74023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61" y="2113667"/>
            <a:ext cx="2253987" cy="225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79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1" y="521894"/>
            <a:ext cx="121919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0"/>
                <a:solidFill>
                  <a:srgbClr val="53E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salization" panose="020B0604020202020204" pitchFamily="34" charset="0"/>
                <a:ea typeface="Artifakt Element" panose="020B0503050000020004" pitchFamily="34" charset="0"/>
              </a:rPr>
              <a:t>COMPARACION DE NIVELES DE RIESGO</a:t>
            </a:r>
          </a:p>
        </p:txBody>
      </p:sp>
      <p:pic>
        <p:nvPicPr>
          <p:cNvPr id="7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6" t="8734" r="12890" b="8149"/>
          <a:stretch/>
        </p:blipFill>
        <p:spPr>
          <a:xfrm>
            <a:off x="1" y="5938571"/>
            <a:ext cx="1451254" cy="91942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softEdge rad="6350"/>
          </a:effectLst>
        </p:spPr>
      </p:pic>
      <p:pic>
        <p:nvPicPr>
          <p:cNvPr id="8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" t="28928" r="10861" b="31625"/>
          <a:stretch/>
        </p:blipFill>
        <p:spPr>
          <a:xfrm>
            <a:off x="9267474" y="6113727"/>
            <a:ext cx="2924526" cy="796349"/>
          </a:xfrm>
          <a:prstGeom prst="rect">
            <a:avLst/>
          </a:prstGeom>
          <a:effectLst>
            <a:glow rad="76200">
              <a:schemeClr val="tx1">
                <a:lumMod val="95000"/>
                <a:alpha val="40000"/>
              </a:schemeClr>
            </a:glow>
            <a:softEdge rad="6350"/>
          </a:effectLst>
        </p:spPr>
      </p:pic>
      <p:pic>
        <p:nvPicPr>
          <p:cNvPr id="3" name="2 Imagen" descr="Recorte de pantalla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511" y="1294515"/>
            <a:ext cx="7712978" cy="474856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4 Imagen" descr="Recorte de pantalla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0" r="7676"/>
          <a:stretch/>
        </p:blipFill>
        <p:spPr>
          <a:xfrm>
            <a:off x="10189029" y="2997189"/>
            <a:ext cx="1502228" cy="134321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Imagen 1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7" b="96582" l="0" r="100000">
                        <a14:foregroundMark x1="89844" y1="9277" x2="89844" y2="9277"/>
                        <a14:foregroundMark x1="66602" y1="76953" x2="66602" y2="76953"/>
                        <a14:foregroundMark x1="13086" y1="73438" x2="13086" y2="73438"/>
                        <a14:foregroundMark x1="4590" y1="47363" x2="4590" y2="47363"/>
                        <a14:foregroundMark x1="9375" y1="19141" x2="9375" y2="19141"/>
                        <a14:foregroundMark x1="57715" y1="16797" x2="88867" y2="52930"/>
                        <a14:foregroundMark x1="64453" y1="18164" x2="88086" y2="32031"/>
                        <a14:foregroundMark x1="84180" y1="52344" x2="69336" y2="513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93" y="2361806"/>
            <a:ext cx="2239510" cy="223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02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Personalizado 3">
      <a:majorFont>
        <a:latin typeface="Berlin Sans FB"/>
        <a:ea typeface=""/>
        <a:cs typeface=""/>
      </a:majorFont>
      <a:minorFont>
        <a:latin typeface="Berlin Sans FB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3144</TotalTime>
  <Words>411</Words>
  <Application>Microsoft Office PowerPoint</Application>
  <PresentationFormat>Personalizado</PresentationFormat>
  <Paragraphs>92</Paragraphs>
  <Slides>17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18" baseType="lpstr">
      <vt:lpstr>Circuito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Gutierrez</dc:creator>
  <cp:lastModifiedBy>Felipe</cp:lastModifiedBy>
  <cp:revision>196</cp:revision>
  <dcterms:created xsi:type="dcterms:W3CDTF">2025-04-30T02:38:34Z</dcterms:created>
  <dcterms:modified xsi:type="dcterms:W3CDTF">2025-06-12T22:09:06Z</dcterms:modified>
</cp:coreProperties>
</file>

<file path=docProps/thumbnail.jpeg>
</file>